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79" r:id="rId12"/>
    <p:sldId id="286" r:id="rId13"/>
    <p:sldId id="287" r:id="rId14"/>
    <p:sldId id="288" r:id="rId15"/>
    <p:sldId id="283" r:id="rId16"/>
  </p:sldIdLst>
  <p:sldSz cx="12192000" cy="6858000"/>
  <p:notesSz cx="6735763" cy="9866313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E702-0D3F-4DD7-B930-4990F13C497C}" type="datetime1">
              <a:rPr lang="hr-HR" smtClean="0"/>
              <a:t>15.6.2026.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9576-DE02-4D79-BB49-2E78432315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041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B7E6A5-3C70-49F2-9282-D5CAF9CF5835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AC05-37A6-3B01-A896-DA3F2DDB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A08BC8D-8A53-4DD2-F1BA-98CB4E90E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8B5051D-DD5F-AB57-B162-8E4ECD75A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DD463D6-10F7-B8F4-59A4-664905D30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175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605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38581-3C3A-290C-7203-32A81036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A166D34-ED93-9422-0918-CD023BF46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41CE0A2-24FA-0166-1543-63126DD9A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3AFFEDB-9625-D68C-26AF-91583F556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46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C996A-6F28-26CE-E7F7-66A1E9147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3039245-BB50-ED1A-700C-2C83D831F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952487C-DDFE-41C5-3A16-5C05F0CCB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0EE03B-7477-827E-50C7-C0F304509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36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71C5-B833-E6D4-92EB-D8535654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0C5D480-9A85-2FD9-7A58-8755E43B3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D7F153E-51F2-34CC-3121-7CD3FA681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DC22ADF-7DEC-E810-27FC-CB5C9C5ED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990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4ABDB-2C12-54A6-F69D-DDDC48E82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658304F-684C-7007-0DF0-3CF40BE4F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2FF6DC5-097B-A5AD-08FA-9F304B2AF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DC35C2F-400B-E702-C3E5-3D730EF3D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6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59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751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51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6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489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32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E8066-F600-F31B-3191-1AE202AD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E522FC9-6B0A-D45F-9D61-DC47546E5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6F697BA-5CF0-F001-AE89-E605BF725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8ED6495-1193-5860-5665-6B4EBBBF3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6298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00B0-BB38-3EF2-83D5-443D01E8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933A34A-CC29-5838-DFE0-E17EE132E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C03CBDB-2242-9F39-F169-711656766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9D5D3CB-EAA1-85D1-49BA-552A3069F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404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Pravokutni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cxnSp>
          <p:nvCxnSpPr>
            <p:cNvPr id="7" name="Ravni poveznik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Ravni poveznik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kumimoji="0" lang="hr-HR" noProof="0" dirty="0"/>
          </a:p>
        </p:txBody>
      </p:sp>
      <p:sp>
        <p:nvSpPr>
          <p:cNvPr id="30" name="Rezervirano mjesto za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D6611-44BF-4439-9A62-9339B1AC2F38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19" name="Rezervirano mjesto za podnožj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7" name="Rezervirano mjesto za broj slajd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1DD0AF-7193-4A25-B668-B948B98BD67E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089187-B61B-4BB6-997B-5E73ACE042C8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1A1AD-488B-4226-99F6-BAFEDDA0CDF4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6275A-2EDB-488B-9CB9-05FB97076AC0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8C7E01-5966-4D79-93EC-560D5FC5062E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sadržaj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D25B9-32EF-4E33-8AF9-794A17F7F848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4D40A-E75B-4868-8CBA-2C8BC19A90D5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EBDC6A-367F-4F7B-A112-7BDBB3E34F5C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B4A45B-370A-4845-9098-132B53F99B26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izrezanim i zaobljenim jednim kuto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hr-HR" noProof="0"/>
              <a:t>Kliknite ikonu da biste dodali  sliku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D20F7-1681-471C-B086-E69B61CEB099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  <p:sp>
        <p:nvSpPr>
          <p:cNvPr id="10" name="Prostoručni oblik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hr-HR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i oblik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hr-HR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Pravokutni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Prostoručni oblik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hr-HR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Prostoručni oblik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hr-HR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Prostoručni oblik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hr-HR" sz="1800" noProof="0" dirty="0"/>
                </a:p>
              </p:txBody>
            </p:sp>
            <p:sp>
              <p:nvSpPr>
                <p:cNvPr id="33" name="Prostoručni oblik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hr-HR" sz="1800" noProof="0" dirty="0"/>
                </a:p>
              </p:txBody>
            </p:sp>
          </p:grpSp>
        </p:grpSp>
      </p:grpSp>
      <p:sp>
        <p:nvSpPr>
          <p:cNvPr id="9" name="Rezervirano mjesto za naslov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0" name="Rezervirano mjesto za teks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</a:p>
        </p:txBody>
      </p:sp>
      <p:sp>
        <p:nvSpPr>
          <p:cNvPr id="10" name="Rezervirano mjesto za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78C3AC2-40AB-4ED9-BCF2-300D450D4824}" type="datetime1">
              <a:rPr lang="hr-HR" noProof="0" smtClean="0"/>
              <a:t>15.6.2026.</a:t>
            </a:fld>
            <a:endParaRPr lang="hr-HR" noProof="0" dirty="0"/>
          </a:p>
        </p:txBody>
      </p:sp>
      <p:sp>
        <p:nvSpPr>
          <p:cNvPr id="22" name="Rezervirano mjesto za podnožj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18" name="Rezervirano mjesto za broj slajd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4477996" y="1487657"/>
            <a:ext cx="6888515" cy="297245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r-HR" sz="4000" i="1" dirty="0"/>
              <a:t>Godišnji izvještaj o izvršenju proračuna za 2025.</a:t>
            </a:r>
            <a:br>
              <a:rPr lang="hr-HR" sz="4000" i="1" dirty="0"/>
            </a:br>
            <a:br>
              <a:rPr lang="hr-HR" sz="4000" i="1" dirty="0"/>
            </a:br>
            <a:r>
              <a:rPr lang="hr-HR" sz="4000" i="1" dirty="0"/>
              <a:t>Vodič za građane</a:t>
            </a:r>
            <a:br>
              <a:rPr lang="hr-HR" sz="4000" i="1" dirty="0"/>
            </a:br>
            <a:endParaRPr lang="hr-HR" sz="4000" i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5431479" y="4460115"/>
            <a:ext cx="4059119" cy="804095"/>
          </a:xfrm>
        </p:spPr>
        <p:txBody>
          <a:bodyPr rtlCol="0">
            <a:normAutofit/>
          </a:bodyPr>
          <a:lstStyle/>
          <a:p>
            <a:pPr rtl="0"/>
            <a:r>
              <a:rPr lang="hr-HR" sz="3600" i="1" dirty="0"/>
              <a:t>Općina Ivankovo</a:t>
            </a:r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id="{C1A208AB-C5C8-8C3C-9F05-52514A97E5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1509" y="1390254"/>
            <a:ext cx="2777383" cy="36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B8E0-A71A-584B-0A75-61B965E10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 descr="$PPTXTitle">
            <a:extLst>
              <a:ext uri="{FF2B5EF4-FFF2-40B4-BE49-F238E27FC236}">
                <a16:creationId xmlns:a16="http://schemas.microsoft.com/office/drawing/2014/main" id="{C1C7543A-FDD4-C1D7-38DD-516FA736E8F7}"/>
              </a:ext>
            </a:extLst>
          </p:cNvPr>
          <p:cNvSpPr txBox="1">
            <a:spLocks/>
          </p:cNvSpPr>
          <p:nvPr/>
        </p:nvSpPr>
        <p:spPr>
          <a:xfrm>
            <a:off x="763424" y="3786153"/>
            <a:ext cx="4235865" cy="914033"/>
          </a:xfrm>
          <a:prstGeom prst="rect">
            <a:avLst/>
          </a:prstGeom>
        </p:spPr>
        <p:txBody>
          <a:bodyPr vert="horz" wrap="square" lIns="0" tIns="6223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endParaRPr lang="hr-HR" sz="4000" i="1" spc="-490" dirty="0">
              <a:solidFill>
                <a:schemeClr val="tx1"/>
              </a:solidFill>
            </a:endParaRPr>
          </a:p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r>
              <a:rPr lang="hr-HR" sz="4000" i="1" spc="-49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Naslov 2">
            <a:extLst>
              <a:ext uri="{FF2B5EF4-FFF2-40B4-BE49-F238E27FC236}">
                <a16:creationId xmlns:a16="http://schemas.microsoft.com/office/drawing/2014/main" id="{66FD008A-CFDB-1D43-4F61-7626F8CC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37" y="404369"/>
            <a:ext cx="3594931" cy="3491897"/>
          </a:xfrm>
        </p:spPr>
        <p:txBody>
          <a:bodyPr rtlCol="0">
            <a:normAutofit/>
          </a:bodyPr>
          <a:lstStyle/>
          <a:p>
            <a:pPr rtl="0"/>
            <a:r>
              <a:rPr lang="hr-HR" sz="3600" i="1" dirty="0">
                <a:solidFill>
                  <a:schemeClr val="tx1"/>
                </a:solidFill>
              </a:rPr>
              <a:t>STRUKTURA OSTVARENJA RASHODA 2025. I USPOREDBA SA 2024.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9EA2DBFF-0387-499E-F289-C4759704D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97609"/>
              </p:ext>
            </p:extLst>
          </p:nvPr>
        </p:nvGraphicFramePr>
        <p:xfrm>
          <a:off x="4435267" y="1128045"/>
          <a:ext cx="6993308" cy="52874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678890">
                  <a:extLst>
                    <a:ext uri="{9D8B030D-6E8A-4147-A177-3AD203B41FA5}">
                      <a16:colId xmlns:a16="http://schemas.microsoft.com/office/drawing/2014/main" val="3240608653"/>
                    </a:ext>
                  </a:extLst>
                </a:gridCol>
                <a:gridCol w="2403129">
                  <a:extLst>
                    <a:ext uri="{9D8B030D-6E8A-4147-A177-3AD203B41FA5}">
                      <a16:colId xmlns:a16="http://schemas.microsoft.com/office/drawing/2014/main" val="3799590439"/>
                    </a:ext>
                  </a:extLst>
                </a:gridCol>
                <a:gridCol w="936578">
                  <a:extLst>
                    <a:ext uri="{9D8B030D-6E8A-4147-A177-3AD203B41FA5}">
                      <a16:colId xmlns:a16="http://schemas.microsoft.com/office/drawing/2014/main" val="4236888847"/>
                    </a:ext>
                  </a:extLst>
                </a:gridCol>
                <a:gridCol w="799339">
                  <a:extLst>
                    <a:ext uri="{9D8B030D-6E8A-4147-A177-3AD203B41FA5}">
                      <a16:colId xmlns:a16="http://schemas.microsoft.com/office/drawing/2014/main" val="3559409173"/>
                    </a:ext>
                  </a:extLst>
                </a:gridCol>
                <a:gridCol w="931468">
                  <a:extLst>
                    <a:ext uri="{9D8B030D-6E8A-4147-A177-3AD203B41FA5}">
                      <a16:colId xmlns:a16="http://schemas.microsoft.com/office/drawing/2014/main" val="1637321728"/>
                    </a:ext>
                  </a:extLst>
                </a:gridCol>
                <a:gridCol w="621221">
                  <a:extLst>
                    <a:ext uri="{9D8B030D-6E8A-4147-A177-3AD203B41FA5}">
                      <a16:colId xmlns:a16="http://schemas.microsoft.com/office/drawing/2014/main" val="2223717379"/>
                    </a:ext>
                  </a:extLst>
                </a:gridCol>
                <a:gridCol w="622683">
                  <a:extLst>
                    <a:ext uri="{9D8B030D-6E8A-4147-A177-3AD203B41FA5}">
                      <a16:colId xmlns:a16="http://schemas.microsoft.com/office/drawing/2014/main" val="4273578620"/>
                    </a:ext>
                  </a:extLst>
                </a:gridCol>
              </a:tblGrid>
              <a:tr h="640035">
                <a:tc>
                  <a:txBody>
                    <a:bodyPr/>
                    <a:lstStyle/>
                    <a:p>
                      <a:pPr marL="137160" marR="60325" indent="-69215" algn="l">
                        <a:spcBef>
                          <a:spcPts val="20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Skupina </a:t>
                      </a:r>
                      <a:r>
                        <a:rPr lang="en-US" sz="1100" spc="-20">
                          <a:effectLst/>
                        </a:rPr>
                        <a:t>konta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dirty="0" err="1">
                          <a:effectLst/>
                        </a:rPr>
                        <a:t>Naziv</a:t>
                      </a:r>
                      <a:r>
                        <a:rPr lang="en-US" sz="1100" spc="-20" dirty="0">
                          <a:effectLst/>
                        </a:rPr>
                        <a:t> </a:t>
                      </a:r>
                      <a:r>
                        <a:rPr lang="en-US" sz="1100" spc="-20" dirty="0" err="1">
                          <a:effectLst/>
                        </a:rPr>
                        <a:t>konta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6385" indent="-134620" algn="l">
                        <a:spcBef>
                          <a:spcPts val="20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Ostvareno 2024.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968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>
                          <a:effectLst/>
                        </a:rPr>
                        <a:t>Plan </a:t>
                      </a:r>
                      <a:r>
                        <a:rPr lang="en-US" sz="1100" spc="-10">
                          <a:effectLst/>
                        </a:rPr>
                        <a:t>2025.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845" indent="-134620" algn="l">
                        <a:spcBef>
                          <a:spcPts val="20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Ostvareno 2025.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0" marR="86995" indent="-85725" algn="l">
                        <a:spcBef>
                          <a:spcPts val="33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Indeks </a:t>
                      </a:r>
                      <a:r>
                        <a:rPr lang="en-US" sz="1100" spc="-20">
                          <a:effectLst/>
                        </a:rPr>
                        <a:t>5/4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 marR="88900" indent="-85725" algn="l">
                        <a:spcBef>
                          <a:spcPts val="33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Indeks </a:t>
                      </a:r>
                      <a:r>
                        <a:rPr lang="en-US" sz="1100" spc="-20">
                          <a:effectLst/>
                        </a:rPr>
                        <a:t>5/3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9523113"/>
                  </a:ext>
                </a:extLst>
              </a:tr>
              <a:tr h="209508">
                <a:tc>
                  <a:txBody>
                    <a:bodyPr/>
                    <a:lstStyle/>
                    <a:p>
                      <a:pPr marL="3175" marR="1270" algn="ctr">
                        <a:lnSpc>
                          <a:spcPts val="1075"/>
                        </a:lnSpc>
                        <a:spcBef>
                          <a:spcPts val="720"/>
                        </a:spcBef>
                        <a:buNone/>
                      </a:pPr>
                      <a:r>
                        <a:rPr lang="en-US" sz="1100" spc="-5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540" algn="ctr">
                        <a:lnSpc>
                          <a:spcPts val="1075"/>
                        </a:lnSpc>
                        <a:spcBef>
                          <a:spcPts val="720"/>
                        </a:spcBef>
                        <a:buNone/>
                      </a:pPr>
                      <a:r>
                        <a:rPr lang="en-US" sz="1100" spc="-5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1590" algn="ctr">
                        <a:lnSpc>
                          <a:spcPts val="1075"/>
                        </a:lnSpc>
                        <a:spcBef>
                          <a:spcPts val="720"/>
                        </a:spcBef>
                        <a:buNone/>
                      </a:pPr>
                      <a:r>
                        <a:rPr lang="en-US" sz="1100" spc="-5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22225" algn="ctr">
                        <a:lnSpc>
                          <a:spcPts val="1075"/>
                        </a:lnSpc>
                        <a:spcBef>
                          <a:spcPts val="720"/>
                        </a:spcBef>
                        <a:buNone/>
                      </a:pPr>
                      <a:r>
                        <a:rPr lang="en-US" sz="1100" spc="-50" dirty="0">
                          <a:effectLst/>
                        </a:rPr>
                        <a:t>4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4765" algn="ctr">
                        <a:lnSpc>
                          <a:spcPts val="1075"/>
                        </a:lnSpc>
                        <a:spcBef>
                          <a:spcPts val="720"/>
                        </a:spcBef>
                        <a:buNone/>
                      </a:pPr>
                      <a:r>
                        <a:rPr lang="en-US" sz="1100" spc="-5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1905" algn="ctr">
                        <a:lnSpc>
                          <a:spcPts val="1075"/>
                        </a:lnSpc>
                        <a:spcBef>
                          <a:spcPts val="720"/>
                        </a:spcBef>
                        <a:buNone/>
                      </a:pPr>
                      <a:r>
                        <a:rPr lang="en-US" sz="1100" spc="-5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marR="3175" algn="ctr">
                        <a:lnSpc>
                          <a:spcPts val="1075"/>
                        </a:lnSpc>
                        <a:spcBef>
                          <a:spcPts val="720"/>
                        </a:spcBef>
                        <a:buNone/>
                      </a:pPr>
                      <a:r>
                        <a:rPr lang="en-US" sz="1100" spc="-5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5339285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marL="317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31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63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dirty="0" err="1">
                          <a:effectLst/>
                        </a:rPr>
                        <a:t>Rashodi</a:t>
                      </a:r>
                      <a:r>
                        <a:rPr lang="en-US" sz="1100" spc="-1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za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en-US" sz="1100" spc="-10" dirty="0" err="1">
                          <a:effectLst/>
                        </a:rPr>
                        <a:t>zaposlene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1.048.411,71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1.536.600,00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1.504.900,84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143,54%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97,94%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6500393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marL="317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32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54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dirty="0" err="1">
                          <a:effectLst/>
                        </a:rPr>
                        <a:t>Materijalni</a:t>
                      </a:r>
                      <a:r>
                        <a:rPr lang="en-US" sz="1100" spc="-35" dirty="0">
                          <a:effectLst/>
                        </a:rPr>
                        <a:t> </a:t>
                      </a:r>
                      <a:r>
                        <a:rPr lang="en-US" sz="1100" spc="-10" dirty="0" err="1">
                          <a:effectLst/>
                        </a:rPr>
                        <a:t>rashodi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1.607.003,45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2.317.387,64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2.206.958,84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137,33%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90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95,23%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3213685"/>
                  </a:ext>
                </a:extLst>
              </a:tr>
              <a:tr h="332324">
                <a:tc>
                  <a:txBody>
                    <a:bodyPr/>
                    <a:lstStyle/>
                    <a:p>
                      <a:pPr marL="317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34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54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>
                          <a:effectLst/>
                        </a:rPr>
                        <a:t>Financijski</a:t>
                      </a:r>
                      <a:r>
                        <a:rPr lang="en-US" sz="1100" spc="-25">
                          <a:effectLst/>
                        </a:rPr>
                        <a:t> </a:t>
                      </a:r>
                      <a:r>
                        <a:rPr lang="en-US" sz="1100" spc="-10">
                          <a:effectLst/>
                        </a:rPr>
                        <a:t>rashodi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46.859,90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47.980,00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48.188,31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102,83%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100,43%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7870674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marL="317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35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5"/>
                        </a:spcBef>
                        <a:buNone/>
                      </a:pPr>
                      <a:r>
                        <a:rPr lang="en-US" sz="1100" dirty="0" err="1">
                          <a:effectLst/>
                        </a:rPr>
                        <a:t>Subvencije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20">
                          <a:effectLst/>
                        </a:rPr>
                        <a:t>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100,00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77,21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77,21%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333860"/>
                  </a:ext>
                </a:extLst>
              </a:tr>
              <a:tr h="362653">
                <a:tc>
                  <a:txBody>
                    <a:bodyPr/>
                    <a:lstStyle/>
                    <a:p>
                      <a:pPr marL="317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36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2310" indent="-524510" algn="ctr"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Pomoći</a:t>
                      </a:r>
                      <a:r>
                        <a:rPr lang="pt-PT" sz="1100" spc="-3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dane</a:t>
                      </a:r>
                      <a:r>
                        <a:rPr lang="pt-PT" sz="1100" spc="-40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u</a:t>
                      </a:r>
                      <a:r>
                        <a:rPr lang="pt-PT" sz="1100" spc="-50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inozemstvo</a:t>
                      </a:r>
                      <a:r>
                        <a:rPr lang="pt-PT" sz="1100" spc="-40" dirty="0">
                          <a:effectLst/>
                        </a:rPr>
                        <a:t> </a:t>
                      </a:r>
                      <a:endParaRPr lang="hr-HR" sz="1100" spc="-40" dirty="0">
                        <a:effectLst/>
                      </a:endParaRPr>
                    </a:p>
                    <a:p>
                      <a:pPr marL="702310" indent="-524510" algn="ctr"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unutar općeg proračuna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6.660,00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20">
                          <a:effectLst/>
                        </a:rPr>
                        <a:t>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20">
                          <a:effectLst/>
                        </a:rPr>
                        <a:t>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6589444"/>
                  </a:ext>
                </a:extLst>
              </a:tr>
              <a:tr h="498010">
                <a:tc>
                  <a:txBody>
                    <a:bodyPr/>
                    <a:lstStyle/>
                    <a:p>
                      <a:pPr marL="317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37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algn="ctr">
                        <a:lnSpc>
                          <a:spcPts val="1260"/>
                        </a:lnSpc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Naknade</a:t>
                      </a:r>
                      <a:r>
                        <a:rPr lang="pt-PT" sz="1100" spc="-30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građanima</a:t>
                      </a:r>
                      <a:r>
                        <a:rPr lang="pt-PT" sz="1100" spc="-2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i</a:t>
                      </a:r>
                      <a:r>
                        <a:rPr lang="pt-PT" sz="1100" spc="-2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kućanstvima</a:t>
                      </a:r>
                      <a:r>
                        <a:rPr lang="pt-PT" sz="1100" spc="-25" dirty="0">
                          <a:effectLst/>
                        </a:rPr>
                        <a:t> na</a:t>
                      </a:r>
                      <a:r>
                        <a:rPr lang="pt-PT" sz="1100" dirty="0">
                          <a:effectLst/>
                        </a:rPr>
                        <a:t> temelju</a:t>
                      </a:r>
                      <a:r>
                        <a:rPr lang="pt-PT" sz="1100" spc="-2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osiguranja</a:t>
                      </a:r>
                      <a:r>
                        <a:rPr lang="pt-PT" sz="1100" spc="-2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i</a:t>
                      </a:r>
                      <a:r>
                        <a:rPr lang="pt-PT" sz="1100" spc="-1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druge</a:t>
                      </a:r>
                      <a:r>
                        <a:rPr lang="pt-PT" sz="1100" spc="-20" dirty="0">
                          <a:effectLst/>
                        </a:rPr>
                        <a:t> </a:t>
                      </a:r>
                      <a:r>
                        <a:rPr lang="pt-PT" sz="1100" spc="-10" dirty="0">
                          <a:effectLst/>
                        </a:rPr>
                        <a:t>naknade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433.379,58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537.270,00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534.825,61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123,41%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99,55%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3566549"/>
                  </a:ext>
                </a:extLst>
              </a:tr>
              <a:tr h="333435">
                <a:tc>
                  <a:txBody>
                    <a:bodyPr/>
                    <a:lstStyle/>
                    <a:p>
                      <a:pPr marL="317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38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54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dirty="0" err="1">
                          <a:effectLst/>
                        </a:rPr>
                        <a:t>Ostali</a:t>
                      </a:r>
                      <a:r>
                        <a:rPr lang="en-US" sz="1100" spc="-35" dirty="0">
                          <a:effectLst/>
                        </a:rPr>
                        <a:t> </a:t>
                      </a:r>
                      <a:r>
                        <a:rPr lang="en-US" sz="1100" spc="-10" dirty="0" err="1">
                          <a:effectLst/>
                        </a:rPr>
                        <a:t>rashodi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264.587,06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326.865,00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315.246,81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119,15%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905" algn="ctr">
                        <a:spcBef>
                          <a:spcPts val="84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96,45%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2336435"/>
                  </a:ext>
                </a:extLst>
              </a:tr>
              <a:tr h="362653">
                <a:tc>
                  <a:txBody>
                    <a:bodyPr/>
                    <a:lstStyle/>
                    <a:p>
                      <a:pPr marL="317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41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6625" indent="-688975" algn="ctr">
                        <a:spcBef>
                          <a:spcPts val="19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Rashodi</a:t>
                      </a:r>
                      <a:r>
                        <a:rPr lang="pt-PT" sz="1100" spc="-6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za</a:t>
                      </a:r>
                      <a:r>
                        <a:rPr lang="pt-PT" sz="1100" spc="-70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nabavu</a:t>
                      </a:r>
                      <a:endParaRPr lang="hr-HR" sz="1100" spc="-65" dirty="0">
                        <a:effectLst/>
                      </a:endParaRPr>
                    </a:p>
                    <a:p>
                      <a:pPr marL="936625" indent="-688975" algn="ctr">
                        <a:spcBef>
                          <a:spcPts val="19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nefinancijske </a:t>
                      </a:r>
                      <a:r>
                        <a:rPr lang="pt-PT" sz="1100" spc="-10" dirty="0">
                          <a:effectLst/>
                        </a:rPr>
                        <a:t>imovine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69.288,75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60.725,00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53.452,50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77,14%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90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88,02%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6543530"/>
                  </a:ext>
                </a:extLst>
              </a:tr>
              <a:tr h="556750">
                <a:tc>
                  <a:txBody>
                    <a:bodyPr/>
                    <a:lstStyle/>
                    <a:p>
                      <a:pPr marL="317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42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1030" indent="-342900" algn="ctr"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Rashodi</a:t>
                      </a:r>
                      <a:r>
                        <a:rPr lang="pt-PT" sz="1100" spc="-60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za</a:t>
                      </a:r>
                      <a:r>
                        <a:rPr lang="pt-PT" sz="1100" spc="-6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nabavu</a:t>
                      </a:r>
                      <a:r>
                        <a:rPr lang="pt-PT" sz="1100" spc="-65" dirty="0">
                          <a:effectLst/>
                        </a:rPr>
                        <a:t> </a:t>
                      </a:r>
                      <a:endParaRPr lang="hr-HR" sz="1100" spc="-65" dirty="0">
                        <a:effectLst/>
                      </a:endParaRPr>
                    </a:p>
                    <a:p>
                      <a:pPr marL="621030" indent="-342900" algn="ctr"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proizvedene dugotrajne </a:t>
                      </a:r>
                      <a:endParaRPr lang="hr-HR" sz="1100" dirty="0">
                        <a:effectLst/>
                      </a:endParaRPr>
                    </a:p>
                    <a:p>
                      <a:pPr marL="621030" indent="-342900" algn="ctr"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imovine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1.551.561,43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3.027.555,45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1.953.459,14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125,90%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830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64,52%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9205883"/>
                  </a:ext>
                </a:extLst>
              </a:tr>
              <a:tr h="516741">
                <a:tc>
                  <a:txBody>
                    <a:bodyPr/>
                    <a:lstStyle/>
                    <a:p>
                      <a:pPr marL="3175" algn="ctr">
                        <a:spcBef>
                          <a:spcPts val="835"/>
                        </a:spcBef>
                        <a:buNone/>
                      </a:pPr>
                      <a:r>
                        <a:rPr lang="en-US" sz="1100" spc="-25">
                          <a:effectLst/>
                        </a:rPr>
                        <a:t>45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0" indent="-508000" algn="ctr"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Rashodi</a:t>
                      </a:r>
                      <a:r>
                        <a:rPr lang="pt-PT" sz="1100" spc="-4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za</a:t>
                      </a:r>
                      <a:r>
                        <a:rPr lang="pt-PT" sz="1100" spc="-4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dodatna</a:t>
                      </a:r>
                      <a:r>
                        <a:rPr lang="pt-PT" sz="1100" spc="-45" dirty="0">
                          <a:effectLst/>
                        </a:rPr>
                        <a:t> </a:t>
                      </a:r>
                      <a:r>
                        <a:rPr lang="pt-PT" sz="1100" dirty="0">
                          <a:effectLst/>
                        </a:rPr>
                        <a:t>ulaganja</a:t>
                      </a:r>
                      <a:r>
                        <a:rPr lang="pt-PT" sz="1100" spc="-45" dirty="0">
                          <a:effectLst/>
                        </a:rPr>
                        <a:t> </a:t>
                      </a:r>
                      <a:endParaRPr lang="hr-HR" sz="1100" spc="-45" dirty="0">
                        <a:effectLst/>
                      </a:endParaRPr>
                    </a:p>
                    <a:p>
                      <a:pPr marL="787400" indent="-508000" algn="ctr">
                        <a:spcBef>
                          <a:spcPts val="205"/>
                        </a:spcBef>
                        <a:buNone/>
                      </a:pPr>
                      <a:r>
                        <a:rPr lang="pt-PT" sz="1100" dirty="0">
                          <a:effectLst/>
                        </a:rPr>
                        <a:t>na </a:t>
                      </a:r>
                      <a:r>
                        <a:rPr lang="pt-PT" sz="1100" spc="-10" dirty="0">
                          <a:effectLst/>
                        </a:rPr>
                        <a:t>nefin.imovini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780" algn="ctr">
                        <a:spcBef>
                          <a:spcPts val="83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482.227,32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marR="18415" algn="ctr">
                        <a:spcBef>
                          <a:spcPts val="83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408.450,26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860" algn="ctr">
                        <a:spcBef>
                          <a:spcPts val="83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285.454,42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spcBef>
                          <a:spcPts val="83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59,19%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835"/>
                        </a:spcBef>
                        <a:buNone/>
                      </a:pPr>
                      <a:r>
                        <a:rPr lang="en-US" sz="1100" spc="-10">
                          <a:effectLst/>
                        </a:rPr>
                        <a:t>69,89%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415871"/>
                  </a:ext>
                </a:extLst>
              </a:tr>
              <a:tr h="4800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540" algn="ctr">
                        <a:lnSpc>
                          <a:spcPts val="1190"/>
                        </a:lnSpc>
                        <a:spcBef>
                          <a:spcPts val="735"/>
                        </a:spcBef>
                        <a:buNone/>
                      </a:pPr>
                      <a:r>
                        <a:rPr lang="en-US" sz="1100" dirty="0">
                          <a:effectLst/>
                        </a:rPr>
                        <a:t>UKUPNO</a:t>
                      </a:r>
                      <a:r>
                        <a:rPr lang="en-US" sz="1100" spc="-3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RASHODI</a:t>
                      </a:r>
                      <a:r>
                        <a:rPr lang="en-US" sz="1100" spc="-2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</a:t>
                      </a:r>
                      <a:r>
                        <a:rPr lang="en-US" sz="1100" spc="-25" dirty="0">
                          <a:effectLst/>
                        </a:rPr>
                        <a:t> </a:t>
                      </a:r>
                      <a:r>
                        <a:rPr lang="en-US" sz="1100" spc="-10" dirty="0">
                          <a:effectLst/>
                        </a:rPr>
                        <a:t>IZDACI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350"/>
                        </a:spcBef>
                        <a:buNone/>
                      </a:pPr>
                      <a:r>
                        <a:rPr lang="en-US" sz="1100">
                          <a:effectLst/>
                        </a:rPr>
                        <a:t>5.509.979,20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350"/>
                        </a:spcBef>
                        <a:buNone/>
                      </a:pPr>
                      <a:r>
                        <a:rPr lang="en-US" sz="1100">
                          <a:effectLst/>
                        </a:rPr>
                        <a:t>8.262.933,35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5080" algn="ctr">
                        <a:spcBef>
                          <a:spcPts val="350"/>
                        </a:spcBef>
                        <a:buNone/>
                      </a:pPr>
                      <a:r>
                        <a:rPr lang="en-US" sz="1100">
                          <a:effectLst/>
                        </a:rPr>
                        <a:t>6.902.563,68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l">
                        <a:spcBef>
                          <a:spcPts val="350"/>
                        </a:spcBef>
                        <a:buNone/>
                      </a:pPr>
                      <a:r>
                        <a:rPr lang="en-US" sz="1100">
                          <a:effectLst/>
                        </a:rPr>
                        <a:t> 125,2%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marR="1905" algn="ctr">
                        <a:spcBef>
                          <a:spcPts val="350"/>
                        </a:spcBef>
                        <a:buNone/>
                      </a:pPr>
                      <a:r>
                        <a:rPr lang="en-US" sz="1100" dirty="0">
                          <a:effectLst/>
                        </a:rPr>
                        <a:t>83,54%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303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1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2834355" cy="1611822"/>
          </a:xfrm>
        </p:spPr>
        <p:txBody>
          <a:bodyPr vert="horz" rtlCol="0">
            <a:normAutofit/>
          </a:bodyPr>
          <a:lstStyle/>
          <a:p>
            <a:pPr rtl="0"/>
            <a:r>
              <a:rPr lang="hr-HR" i="1" dirty="0"/>
              <a:t>Proračun 2025. </a:t>
            </a:r>
          </a:p>
        </p:txBody>
      </p:sp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A3E9CAFD-C308-E204-926F-2BC02AAB3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97810"/>
              </p:ext>
            </p:extLst>
          </p:nvPr>
        </p:nvGraphicFramePr>
        <p:xfrm>
          <a:off x="3905428" y="883069"/>
          <a:ext cx="7103077" cy="573266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56973">
                  <a:extLst>
                    <a:ext uri="{9D8B030D-6E8A-4147-A177-3AD203B41FA5}">
                      <a16:colId xmlns:a16="http://schemas.microsoft.com/office/drawing/2014/main" val="1121819511"/>
                    </a:ext>
                  </a:extLst>
                </a:gridCol>
                <a:gridCol w="2973052">
                  <a:extLst>
                    <a:ext uri="{9D8B030D-6E8A-4147-A177-3AD203B41FA5}">
                      <a16:colId xmlns:a16="http://schemas.microsoft.com/office/drawing/2014/main" val="3643082997"/>
                    </a:ext>
                  </a:extLst>
                </a:gridCol>
                <a:gridCol w="2973052">
                  <a:extLst>
                    <a:ext uri="{9D8B030D-6E8A-4147-A177-3AD203B41FA5}">
                      <a16:colId xmlns:a16="http://schemas.microsoft.com/office/drawing/2014/main" val="3991275297"/>
                    </a:ext>
                  </a:extLst>
                </a:gridCol>
              </a:tblGrid>
              <a:tr h="17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Program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 dirty="0">
                          <a:effectLst/>
                        </a:rPr>
                        <a:t>Naziv programa</a:t>
                      </a:r>
                      <a:endParaRPr lang="hr-HR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Ostvareno 2025. (€)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878965456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kern="0" dirty="0">
                          <a:effectLst/>
                        </a:rPr>
                        <a:t>1001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Mjere i aktivnosti za osiguranje rada iz djelokruga predstavničkog tijela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</a:rPr>
                        <a:t>11.059,13</a:t>
                      </a:r>
                      <a:endParaRPr lang="hr-HR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899465101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kern="0" dirty="0">
                          <a:effectLst/>
                        </a:rPr>
                        <a:t>1002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Mjere i aktivnosti za osiguranje rada iz djelokruga izvršnog tijela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</a:rPr>
                        <a:t>53.451,70</a:t>
                      </a:r>
                      <a:endParaRPr lang="hr-HR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739602697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kern="0" dirty="0">
                          <a:effectLst/>
                        </a:rPr>
                        <a:t>1003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Mjere i aktivnosti za osiguranje rada iz djelokruga Jedinstvenog upravnog odjela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</a:rPr>
                        <a:t>827.925,07</a:t>
                      </a:r>
                      <a:endParaRPr lang="hr-HR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547041883"/>
                  </a:ext>
                </a:extLst>
              </a:tr>
              <a:tr h="184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Administrativno, tehničko i stručno osoblje JUO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375.654,10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986748772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Redoviti troškovi poslovanja javne uprave i administracije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123.756,00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3623589246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Održavanje likvidnosti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224.311,78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856226716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↳ Odvjetničke, javnobilježničke i ostale usluge vanjskih službi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48.590,75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763762035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Financijski i ostali rashodi poslovanja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28.382,84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829112465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↳ Nabava dugotrajne imovine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27.229,60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063607124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0" dirty="0">
                          <a:effectLst/>
                        </a:rPr>
                        <a:t>    1004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Održavanje objekata i uređaja komunalne infrastrukture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</a:rPr>
                        <a:t>945.196,78</a:t>
                      </a:r>
                      <a:endParaRPr lang="hr-HR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815126356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↳ Javna rasvjeta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259.056,57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442721780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Održavanje javnih površina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590.020,86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074822647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Upravljanje i održavanje k.č.br. 4384 i 4385 k.o. Ivankovo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4.472,50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417113208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Održavanje groblja i mrtvačnica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53.797,96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4029092117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Održavanje nerazvrstanih cesta i odvodnja atmosferskih voda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26.311,30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737119633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↳ Održavanje dječjih igrališta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</a:rPr>
                        <a:t>9.197,59</a:t>
                      </a:r>
                      <a:endParaRPr lang="hr-H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530234706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↳ Autobusna stajališta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</a:rPr>
                        <a:t>2.340,00</a:t>
                      </a:r>
                      <a:endParaRPr lang="hr-H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39284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4432-39A2-DCC1-C88E-5C26BE8C4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0F5149A-2121-E2C4-0091-A0E8978D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2834355" cy="1611822"/>
          </a:xfrm>
        </p:spPr>
        <p:txBody>
          <a:bodyPr vert="horz" rtlCol="0">
            <a:normAutofit/>
          </a:bodyPr>
          <a:lstStyle/>
          <a:p>
            <a:pPr rtl="0"/>
            <a:r>
              <a:rPr lang="hr-HR" i="1" dirty="0"/>
              <a:t>Proračun 2025. </a:t>
            </a:r>
          </a:p>
        </p:txBody>
      </p:sp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AC2F9338-8364-4B67-1E82-1C9E575BC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95305"/>
              </p:ext>
            </p:extLst>
          </p:nvPr>
        </p:nvGraphicFramePr>
        <p:xfrm>
          <a:off x="3666146" y="1096714"/>
          <a:ext cx="7103077" cy="523865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56973">
                  <a:extLst>
                    <a:ext uri="{9D8B030D-6E8A-4147-A177-3AD203B41FA5}">
                      <a16:colId xmlns:a16="http://schemas.microsoft.com/office/drawing/2014/main" val="1121819511"/>
                    </a:ext>
                  </a:extLst>
                </a:gridCol>
                <a:gridCol w="2973052">
                  <a:extLst>
                    <a:ext uri="{9D8B030D-6E8A-4147-A177-3AD203B41FA5}">
                      <a16:colId xmlns:a16="http://schemas.microsoft.com/office/drawing/2014/main" val="3643082997"/>
                    </a:ext>
                  </a:extLst>
                </a:gridCol>
                <a:gridCol w="2973052">
                  <a:extLst>
                    <a:ext uri="{9D8B030D-6E8A-4147-A177-3AD203B41FA5}">
                      <a16:colId xmlns:a16="http://schemas.microsoft.com/office/drawing/2014/main" val="3991275297"/>
                    </a:ext>
                  </a:extLst>
                </a:gridCol>
              </a:tblGrid>
              <a:tr h="17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  <a:latin typeface="+mn-lt"/>
                        </a:rPr>
                        <a:t>Program</a:t>
                      </a:r>
                      <a:endParaRPr lang="hr-HR" sz="1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 dirty="0">
                          <a:effectLst/>
                          <a:latin typeface="+mn-lt"/>
                        </a:rPr>
                        <a:t>Naziv programa</a:t>
                      </a:r>
                      <a:endParaRPr lang="hr-HR" sz="1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  <a:latin typeface="+mn-lt"/>
                        </a:rPr>
                        <a:t>Ostvareno 2025. (€)</a:t>
                      </a:r>
                      <a:endParaRPr lang="hr-HR" sz="1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878965456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1005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Izgradnja objekata i uređaja komunalne infrastrukture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1.614.063,87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99465101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Izgradnja i rekonstrukcija nerazvrstanih cesta i staza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1.451.445,67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9602697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Izgradnja parkirališta na groblju Prkovci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37.662,03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47041883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Dječja igrališta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24.810,88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6748772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Poučna staza </a:t>
                      </a:r>
                      <a:r>
                        <a:rPr lang="hr-HR" sz="1200" kern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Gorjanski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rit Ivankovo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11.807,09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3589246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Projektna dokumentacija za dječja igrališta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990,00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56226716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Projektiranje – Autobusno stajalište Retkovci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3.125,00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3762035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Prilagodba klimatskim promjenama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84.223,20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9112465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Upravljanje imovinom Općine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370.838,75</a:t>
                      </a:r>
                      <a:endParaRPr lang="hr-HR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63607124"/>
                  </a:ext>
                </a:extLst>
              </a:tr>
              <a:tr h="1767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1007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Aktivna politika zapošljavanja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402.464,78</a:t>
                      </a:r>
                      <a:endParaRPr lang="hr-HR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5126356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1008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Zaštita okoliša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126.751,53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2721780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Deratizacija i dezinsekcija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34.528,75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74822647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Veterinarske usluge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12.547,03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7113208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Upravljanje reciklažnim dvorištem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43.135,04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9092117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Zbrinjavanje životinjskih nusproizvoda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10.244,38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7119633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Edukacija o gospodarenju otpadom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7.000,00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0234706"/>
                  </a:ext>
                </a:extLst>
              </a:tr>
              <a:tr h="17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Pristojbe i naknade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19.296,33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284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1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BBAA-EDB3-FC6D-50B5-6EE2390AC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61A8082-FB28-0C3C-E44E-B0E9ED0C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2834355" cy="1611822"/>
          </a:xfrm>
        </p:spPr>
        <p:txBody>
          <a:bodyPr vert="horz" rtlCol="0">
            <a:normAutofit/>
          </a:bodyPr>
          <a:lstStyle/>
          <a:p>
            <a:pPr rtl="0"/>
            <a:r>
              <a:rPr lang="hr-HR" i="1" dirty="0"/>
              <a:t>Proračun 2025. </a:t>
            </a:r>
          </a:p>
        </p:txBody>
      </p:sp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F36CA40F-636D-9AF4-13B0-4A1267736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48579"/>
              </p:ext>
            </p:extLst>
          </p:nvPr>
        </p:nvGraphicFramePr>
        <p:xfrm>
          <a:off x="3828515" y="934345"/>
          <a:ext cx="7103077" cy="510006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82767">
                  <a:extLst>
                    <a:ext uri="{9D8B030D-6E8A-4147-A177-3AD203B41FA5}">
                      <a16:colId xmlns:a16="http://schemas.microsoft.com/office/drawing/2014/main" val="1121819511"/>
                    </a:ext>
                  </a:extLst>
                </a:gridCol>
                <a:gridCol w="3452501">
                  <a:extLst>
                    <a:ext uri="{9D8B030D-6E8A-4147-A177-3AD203B41FA5}">
                      <a16:colId xmlns:a16="http://schemas.microsoft.com/office/drawing/2014/main" val="3643082997"/>
                    </a:ext>
                  </a:extLst>
                </a:gridCol>
                <a:gridCol w="2667809">
                  <a:extLst>
                    <a:ext uri="{9D8B030D-6E8A-4147-A177-3AD203B41FA5}">
                      <a16:colId xmlns:a16="http://schemas.microsoft.com/office/drawing/2014/main" val="3991275297"/>
                    </a:ext>
                  </a:extLst>
                </a:gridCol>
              </a:tblGrid>
              <a:tr h="154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Program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Naziv programa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Ostvareno 2025. (€)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878965456"/>
                  </a:ext>
                </a:extLst>
              </a:tr>
              <a:tr h="295430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1009</a:t>
                      </a: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Unaprjeđenje stanovanja i zajednice</a:t>
                      </a: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124.883,40</a:t>
                      </a: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1899465101"/>
                  </a:ext>
                </a:extLst>
              </a:tr>
              <a:tr h="295430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1010</a:t>
                      </a: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Razvoj poljoprivrede i gospodarstva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83.900,88</a:t>
                      </a:r>
                      <a:endParaRPr lang="hr-HR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9602697"/>
                  </a:ext>
                </a:extLst>
              </a:tr>
              <a:tr h="295430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1011</a:t>
                      </a: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Protupožarna i civilna zaštita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59.815,51</a:t>
                      </a:r>
                      <a:endParaRPr lang="hr-HR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47041883"/>
                  </a:ext>
                </a:extLst>
              </a:tr>
              <a:tr h="24192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</a:rPr>
                        <a:t>  1012</a:t>
                      </a: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Socijalna skrb i novčana pomoć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536.528,89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6748772"/>
                  </a:ext>
                </a:extLst>
              </a:tr>
              <a:tr h="36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 dirty="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Sufinanciranje projekata Vukovarsko-srijemske županije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kumimoji="0" lang="hr-H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1.150,00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3623589246"/>
                  </a:ext>
                </a:extLst>
              </a:tr>
              <a:tr h="302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 Jednokratne novčane pomoći obiteljima i kućanstvima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43.900,00</a:t>
                      </a: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2856226716"/>
                  </a:ext>
                </a:extLst>
              </a:tr>
              <a:tr h="36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Demografske mjere – potpore za kupnju kuće/gradilišta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40.778,44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3762035"/>
                  </a:ext>
                </a:extLst>
              </a:tr>
              <a:tr h="36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Potpore umirovljenicima i socijalni paketi građanima i kućanstvima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28.945,00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9112465"/>
                  </a:ext>
                </a:extLst>
              </a:tr>
              <a:tr h="232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Financiranje udžbenika i radnih bilježnica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73.569,21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63607124"/>
                  </a:ext>
                </a:extLst>
              </a:tr>
              <a:tr h="36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Sufinanciranje prijevoza učenicima osnovnih škola i </a:t>
                      </a:r>
                      <a:r>
                        <a:rPr lang="hr-HR" sz="1200" kern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predškole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41.452,50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5126356"/>
                  </a:ext>
                </a:extLst>
              </a:tr>
              <a:tr h="36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Sufinanciranje prijevoza učenicima srednjih škola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14.732,70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2721780"/>
                  </a:ext>
                </a:extLst>
              </a:tr>
              <a:tr h="272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Naknada za novorođenčad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37.958,93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74822647"/>
                  </a:ext>
                </a:extLst>
              </a:tr>
              <a:tr h="295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Stipendije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82.000,00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7113208"/>
                  </a:ext>
                </a:extLst>
              </a:tr>
              <a:tr h="20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Sufinanciranje troškova stanovanja korisnicima minimalne zajamčene naknade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10.868,90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909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7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48E9D-98BB-774C-C129-EEC1A63B0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1537F43-1AF7-E1F5-44AE-B8207E6F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2834355" cy="1611822"/>
          </a:xfrm>
        </p:spPr>
        <p:txBody>
          <a:bodyPr vert="horz" rtlCol="0">
            <a:normAutofit/>
          </a:bodyPr>
          <a:lstStyle/>
          <a:p>
            <a:pPr rtl="0"/>
            <a:r>
              <a:rPr lang="hr-HR" i="1" dirty="0"/>
              <a:t>Proračun 2025. </a:t>
            </a:r>
          </a:p>
        </p:txBody>
      </p:sp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F78B306B-4161-8F05-13D6-F78B6AF2B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30579"/>
              </p:ext>
            </p:extLst>
          </p:nvPr>
        </p:nvGraphicFramePr>
        <p:xfrm>
          <a:off x="3852698" y="1509999"/>
          <a:ext cx="7103077" cy="347484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82767">
                  <a:extLst>
                    <a:ext uri="{9D8B030D-6E8A-4147-A177-3AD203B41FA5}">
                      <a16:colId xmlns:a16="http://schemas.microsoft.com/office/drawing/2014/main" val="1121819511"/>
                    </a:ext>
                  </a:extLst>
                </a:gridCol>
                <a:gridCol w="3452501">
                  <a:extLst>
                    <a:ext uri="{9D8B030D-6E8A-4147-A177-3AD203B41FA5}">
                      <a16:colId xmlns:a16="http://schemas.microsoft.com/office/drawing/2014/main" val="3643082997"/>
                    </a:ext>
                  </a:extLst>
                </a:gridCol>
                <a:gridCol w="2667809">
                  <a:extLst>
                    <a:ext uri="{9D8B030D-6E8A-4147-A177-3AD203B41FA5}">
                      <a16:colId xmlns:a16="http://schemas.microsoft.com/office/drawing/2014/main" val="3991275297"/>
                    </a:ext>
                  </a:extLst>
                </a:gridCol>
              </a:tblGrid>
              <a:tr h="226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Program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Naziv programa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000" kern="0">
                          <a:effectLst/>
                        </a:rPr>
                        <a:t>Ostvareno 2025. (€)</a:t>
                      </a:r>
                      <a:endParaRPr lang="hr-HR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extLst>
                  <a:ext uri="{0D108BD9-81ED-4DB2-BD59-A6C34878D82A}">
                    <a16:rowId xmlns:a16="http://schemas.microsoft.com/office/drawing/2014/main" val="878965456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 dirty="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Sufinanciranje đačkih domova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4.800,00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48756316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hr-HR" sz="1200" kern="10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Donacije udrugama socijalnog značaja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27.043,45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13122623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hr-HR" sz="1200" i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Poticanje stvaralaštva i suradnje mladih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4.866,81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99465101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Crveni križ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10.229,63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9602697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LAG </a:t>
                      </a:r>
                      <a:r>
                        <a:rPr lang="hr-HR" sz="1200" kern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Bosutski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niz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3.619,62</a:t>
                      </a:r>
                      <a:endParaRPr lang="hr-HR" sz="12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47041883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endParaRPr lang="hr-HR" sz="1200" kern="100" dirty="0">
                        <a:effectLst/>
                        <a:latin typeface="+mn-lt"/>
                      </a:endParaRPr>
                    </a:p>
                  </a:txBody>
                  <a:tcPr marL="7742" marR="7742" marT="7742" marB="77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↳</a:t>
                      </a: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Elementarna nepogoda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110.613,70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6748772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1013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Razvoj sporta i rekreacija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375.573,90</a:t>
                      </a:r>
                      <a:endParaRPr lang="hr-HR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3589246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1014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Javne potrebe u kulturi i religiji</a:t>
                      </a:r>
                      <a:endParaRPr lang="hr-HR" sz="12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381.761,06</a:t>
                      </a:r>
                      <a:endParaRPr lang="hr-HR" sz="12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56226716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1015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Odgoj i obrazovanje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52.772,46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08638468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1016          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Dom za starije Ivankovo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16.264,40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0776563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1017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Izgradnja i opremanje dječjih vrtića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187.345,76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319211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2001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Dječji vrtić Ivankovo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r-HR" sz="12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936.480,86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2559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8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E250F-5C31-1355-54CA-AE302A7A5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3D3F8594-3F68-DB39-B252-7E55B5737BDF}"/>
              </a:ext>
            </a:extLst>
          </p:cNvPr>
          <p:cNvSpPr txBox="1"/>
          <p:nvPr/>
        </p:nvSpPr>
        <p:spPr>
          <a:xfrm>
            <a:off x="5623134" y="2391487"/>
            <a:ext cx="4409630" cy="230640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  <a:buClr>
                <a:srgbClr val="9E3611"/>
              </a:buClr>
              <a:buSzPct val="83333"/>
              <a:tabLst>
                <a:tab pos="194945" algn="l"/>
              </a:tabLst>
            </a:pPr>
            <a:r>
              <a:rPr lang="hr-HR" sz="2000" b="1" i="1" spc="80" dirty="0">
                <a:cs typeface="Cambria"/>
              </a:rPr>
              <a:t>     </a:t>
            </a:r>
            <a:r>
              <a:rPr sz="2000" b="1" i="1" spc="80" dirty="0">
                <a:cs typeface="Cambria"/>
              </a:rPr>
              <a:t>Općina</a:t>
            </a:r>
            <a:r>
              <a:rPr sz="2000" b="1" i="1" spc="65" dirty="0">
                <a:cs typeface="Cambria"/>
              </a:rPr>
              <a:t> </a:t>
            </a:r>
            <a:r>
              <a:rPr sz="2000" b="1" i="1" spc="-10" dirty="0">
                <a:cs typeface="Cambria"/>
              </a:rPr>
              <a:t>Ivankovo</a:t>
            </a:r>
            <a:r>
              <a:rPr lang="hr-HR" sz="2000" b="1" i="1" spc="-10" dirty="0">
                <a:cs typeface="Cambria"/>
              </a:rPr>
              <a:t>                                      </a:t>
            </a:r>
          </a:p>
          <a:p>
            <a:pPr marL="12700">
              <a:lnSpc>
                <a:spcPct val="100000"/>
              </a:lnSpc>
              <a:spcBef>
                <a:spcPts val="885"/>
              </a:spcBef>
              <a:buClr>
                <a:srgbClr val="9E3611"/>
              </a:buClr>
              <a:buSzPct val="83333"/>
              <a:tabLst>
                <a:tab pos="194945" algn="l"/>
              </a:tabLst>
            </a:pPr>
            <a:endParaRPr lang="hr-HR" sz="2000" b="1" i="1" spc="-10" dirty="0"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9E3611"/>
              </a:buClr>
              <a:buSzPct val="83333"/>
              <a:buFont typeface="Wingdings" panose="05000000000000000000" pitchFamily="2" charset="2"/>
              <a:buChar char="§"/>
              <a:tabLst>
                <a:tab pos="194945" algn="l"/>
              </a:tabLst>
            </a:pPr>
            <a:r>
              <a:rPr sz="2000" i="1" dirty="0" err="1">
                <a:cs typeface="Cambria"/>
              </a:rPr>
              <a:t>Telefon</a:t>
            </a:r>
            <a:r>
              <a:rPr sz="2000" i="1" dirty="0">
                <a:cs typeface="Cambria"/>
              </a:rPr>
              <a:t>:</a:t>
            </a:r>
            <a:r>
              <a:rPr sz="2000" i="1" spc="340" dirty="0">
                <a:cs typeface="Cambria"/>
              </a:rPr>
              <a:t> </a:t>
            </a:r>
            <a:r>
              <a:rPr sz="2000" i="1" spc="-35" dirty="0">
                <a:cs typeface="Cambria"/>
              </a:rPr>
              <a:t>032/379-</a:t>
            </a:r>
            <a:r>
              <a:rPr sz="2000" i="1" spc="-25" dirty="0">
                <a:cs typeface="Cambria"/>
              </a:rPr>
              <a:t>628</a:t>
            </a:r>
            <a:r>
              <a:rPr lang="hr-HR" sz="2000" i="1" spc="-25" dirty="0">
                <a:cs typeface="Cambria"/>
              </a:rPr>
              <a:t>   </a:t>
            </a: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9E3611"/>
              </a:buClr>
              <a:buSzPct val="83333"/>
              <a:buFont typeface="Wingdings" panose="05000000000000000000" pitchFamily="2" charset="2"/>
              <a:buChar char="§"/>
              <a:tabLst>
                <a:tab pos="194945" algn="l"/>
              </a:tabLst>
            </a:pPr>
            <a:r>
              <a:rPr lang="hr-HR" sz="2000" i="1" spc="-25" dirty="0">
                <a:cs typeface="Cambria"/>
              </a:rPr>
              <a:t>e-mail</a:t>
            </a:r>
            <a:r>
              <a:rPr lang="hr-HR" sz="2000" i="1" dirty="0">
                <a:cs typeface="Cambria"/>
              </a:rPr>
              <a:t>:</a:t>
            </a:r>
            <a:r>
              <a:rPr lang="hr-HR" sz="2000" i="1" spc="125" dirty="0">
                <a:cs typeface="Cambria"/>
              </a:rPr>
              <a:t> </a:t>
            </a:r>
            <a:r>
              <a:rPr lang="hr-HR" sz="2000" i="1" spc="65" dirty="0">
                <a:cs typeface="Cambria"/>
              </a:rPr>
              <a:t>opcina.ivankovo@gmail.com</a:t>
            </a:r>
          </a:p>
          <a:p>
            <a:pPr marL="355600" indent="-342900">
              <a:lnSpc>
                <a:spcPct val="100000"/>
              </a:lnSpc>
              <a:buClr>
                <a:srgbClr val="9E3611"/>
              </a:buClr>
              <a:buSzPct val="83333"/>
              <a:buFont typeface="Wingdings" panose="05000000000000000000" pitchFamily="2" charset="2"/>
              <a:buChar char="§"/>
              <a:tabLst>
                <a:tab pos="194945" algn="l"/>
              </a:tabLst>
            </a:pPr>
            <a:r>
              <a:rPr sz="2000" i="1" spc="70" dirty="0">
                <a:cs typeface="Cambria"/>
              </a:rPr>
              <a:t>Web:</a:t>
            </a:r>
            <a:r>
              <a:rPr sz="2000" i="1" spc="-70" dirty="0">
                <a:cs typeface="Cambria"/>
              </a:rPr>
              <a:t> </a:t>
            </a:r>
            <a:r>
              <a:rPr sz="2000" i="1" spc="45" dirty="0">
                <a:uFill>
                  <a:solidFill>
                    <a:srgbClr val="CC9900"/>
                  </a:solidFill>
                </a:uFill>
                <a:cs typeface="Cambria"/>
              </a:rPr>
              <a:t>www.opcina-</a:t>
            </a:r>
            <a:r>
              <a:rPr sz="2000" i="1" spc="-10" dirty="0">
                <a:uFill>
                  <a:solidFill>
                    <a:srgbClr val="CC9900"/>
                  </a:solidFill>
                </a:uFill>
                <a:cs typeface="Cambria"/>
              </a:rPr>
              <a:t>ivankovo.hr</a:t>
            </a:r>
            <a:endParaRPr lang="hr-HR" sz="2000" i="1" spc="-10" dirty="0">
              <a:uFill>
                <a:solidFill>
                  <a:srgbClr val="CC9900"/>
                </a:solidFill>
              </a:uFill>
              <a:cs typeface="Cambria"/>
            </a:endParaRPr>
          </a:p>
          <a:p>
            <a:pPr marL="355600" indent="-342900">
              <a:lnSpc>
                <a:spcPct val="100000"/>
              </a:lnSpc>
              <a:buClr>
                <a:srgbClr val="9E3611"/>
              </a:buClr>
              <a:buSzPct val="83333"/>
              <a:buFont typeface="Wingdings" panose="05000000000000000000" pitchFamily="2" charset="2"/>
              <a:buChar char="q"/>
              <a:tabLst>
                <a:tab pos="194945" algn="l"/>
              </a:tabLst>
            </a:pPr>
            <a:endParaRPr sz="2000" i="1" dirty="0">
              <a:latin typeface="Cambria"/>
              <a:cs typeface="Cambria"/>
            </a:endParaRPr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37CEC913-2C4B-1DF9-9F90-D73855DB9E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1509" y="1390254"/>
            <a:ext cx="2777383" cy="36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3495F2B-7197-00F9-13C1-72DD8084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954229"/>
            <a:ext cx="3819970" cy="2805780"/>
          </a:xfrm>
          <a:prstGeom prst="rect">
            <a:avLst/>
          </a:prstGeo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9BD8B676-A846-4F0B-4566-D84F6229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711" y="847726"/>
            <a:ext cx="7580564" cy="5672716"/>
          </a:xfrm>
        </p:spPr>
        <p:txBody>
          <a:bodyPr>
            <a:noAutofit/>
          </a:bodyPr>
          <a:lstStyle/>
          <a:p>
            <a:pPr marL="0" marR="5080" indent="0" algn="just">
              <a:lnSpc>
                <a:spcPct val="106800"/>
              </a:lnSpc>
              <a:spcBef>
                <a:spcPts val="100"/>
              </a:spcBef>
              <a:buNone/>
            </a:pPr>
            <a:r>
              <a:rPr lang="hr-HR" sz="1400" i="1" dirty="0"/>
              <a:t>Poštovani mještani, 						</a:t>
            </a:r>
          </a:p>
          <a:p>
            <a:pPr marL="0" marR="5080" indent="0" algn="just">
              <a:lnSpc>
                <a:spcPct val="106800"/>
              </a:lnSpc>
              <a:spcBef>
                <a:spcPts val="100"/>
              </a:spcBef>
              <a:buNone/>
            </a:pPr>
            <a:endParaRPr lang="hr-HR" sz="1400" i="1" dirty="0">
              <a:solidFill>
                <a:srgbClr val="404040"/>
              </a:solidFill>
              <a:cs typeface="Franklin Gothic Medium"/>
            </a:endParaRPr>
          </a:p>
          <a:p>
            <a:pPr marL="0" marR="5080" indent="0" algn="just">
              <a:lnSpc>
                <a:spcPct val="106800"/>
              </a:lnSpc>
              <a:spcBef>
                <a:spcPts val="100"/>
              </a:spcBef>
              <a:buNone/>
            </a:pP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</a:t>
            </a:r>
            <a:r>
              <a:rPr lang="hr-HR" sz="1400" i="1" spc="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ciljem</a:t>
            </a:r>
            <a:r>
              <a:rPr lang="hr-HR" sz="1400" i="1" spc="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unapređenja</a:t>
            </a:r>
            <a:r>
              <a:rPr lang="hr-HR" sz="1400" i="1" spc="-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transparentnosti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predstavljamo</a:t>
            </a:r>
            <a:r>
              <a:rPr lang="hr-HR" sz="1400" i="1" spc="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Vam</a:t>
            </a:r>
            <a:r>
              <a:rPr lang="hr-HR" sz="1400" i="1" spc="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Godišnji</a:t>
            </a:r>
            <a:r>
              <a:rPr lang="hr-HR" sz="1400" i="1" spc="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izvještaj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o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izvršenju</a:t>
            </a:r>
            <a:r>
              <a:rPr lang="hr-HR" sz="1400" i="1" spc="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proračuna</a:t>
            </a:r>
            <a:r>
              <a:rPr lang="hr-HR" sz="1400" i="1" spc="1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za</a:t>
            </a:r>
            <a:r>
              <a:rPr lang="hr-HR" sz="1400" i="1" spc="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2025.</a:t>
            </a:r>
            <a:r>
              <a:rPr lang="hr-HR" sz="1400" i="1" spc="1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godinu.</a:t>
            </a:r>
            <a:r>
              <a:rPr lang="hr-HR" sz="1400" i="1" spc="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</a:t>
            </a:r>
            <a:r>
              <a:rPr lang="hr-HR" sz="1400" i="1" spc="-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njemu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je</a:t>
            </a:r>
            <a:r>
              <a:rPr lang="hr-HR" sz="1400" i="1" spc="-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na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interaktivan</a:t>
            </a:r>
            <a:r>
              <a:rPr lang="hr-HR" sz="1400" i="1" spc="3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način</a:t>
            </a:r>
            <a:r>
              <a:rPr lang="hr-HR" sz="1400" i="1" spc="-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prikazano</a:t>
            </a:r>
            <a:r>
              <a:rPr lang="hr-HR" sz="1400" i="1" spc="-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35" dirty="0">
                <a:solidFill>
                  <a:srgbClr val="404040"/>
                </a:solidFill>
                <a:cs typeface="Franklin Gothic Medium"/>
              </a:rPr>
              <a:t>kako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je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Općina</a:t>
            </a:r>
            <a:r>
              <a:rPr lang="hr-HR" sz="1400" i="1" spc="-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Ivankovo</a:t>
            </a:r>
            <a:r>
              <a:rPr lang="hr-HR" sz="1400" i="1" spc="-4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prikupljala</a:t>
            </a:r>
            <a:r>
              <a:rPr lang="hr-HR" sz="1400" i="1" spc="-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</a:t>
            </a:r>
            <a:r>
              <a:rPr lang="hr-HR" sz="1400" i="1" spc="-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investirala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sredstva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2025.,</a:t>
            </a:r>
            <a:r>
              <a:rPr lang="hr-HR" sz="1400" i="1" spc="-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</a:t>
            </a:r>
            <a:r>
              <a:rPr lang="hr-HR" sz="1400" i="1" spc="-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ciljem</a:t>
            </a:r>
            <a:r>
              <a:rPr lang="hr-HR" sz="1400" i="1" spc="-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35" dirty="0">
                <a:solidFill>
                  <a:srgbClr val="404040"/>
                </a:solidFill>
                <a:cs typeface="Franklin Gothic Medium"/>
              </a:rPr>
              <a:t>kako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bismo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40" dirty="0">
                <a:solidFill>
                  <a:srgbClr val="404040"/>
                </a:solidFill>
                <a:cs typeface="Franklin Gothic Medium"/>
              </a:rPr>
              <a:t>Vam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omogućili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uvid</a:t>
            </a:r>
            <a:r>
              <a:rPr lang="hr-HR" sz="1400" i="1" spc="-4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rad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naše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Općine.</a:t>
            </a:r>
            <a:endParaRPr lang="hr-HR" sz="1400" i="1" dirty="0">
              <a:cs typeface="Franklin Gothic Medium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1400" i="1" spc="-10" dirty="0">
              <a:solidFill>
                <a:srgbClr val="404040"/>
              </a:solidFill>
              <a:cs typeface="Franklin Gothic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Proračun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 Općine</a:t>
            </a:r>
            <a:r>
              <a:rPr lang="hr-HR" sz="1400" i="1" spc="-3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Ivankovo</a:t>
            </a:r>
            <a:r>
              <a:rPr lang="hr-HR" sz="1400" i="1" spc="-5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za</a:t>
            </a:r>
            <a:r>
              <a:rPr lang="hr-HR" sz="1400" i="1" spc="-3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2025.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godinu</a:t>
            </a:r>
            <a:r>
              <a:rPr lang="hr-HR" sz="1400" i="1" spc="-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iznosi 6.902.563,68 </a:t>
            </a:r>
            <a:r>
              <a:rPr lang="hr-HR" sz="1400" i="1" dirty="0" err="1">
                <a:solidFill>
                  <a:srgbClr val="404040"/>
                </a:solidFill>
                <a:cs typeface="Franklin Gothic Medium"/>
              </a:rPr>
              <a:t>eur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.</a:t>
            </a:r>
            <a:endParaRPr lang="hr-HR" sz="1400" i="1" dirty="0"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lang="hr-HR" sz="1400" i="1" dirty="0">
              <a:cs typeface="Franklin Gothic Medium"/>
            </a:endParaRPr>
          </a:p>
          <a:p>
            <a:pPr marL="0" marR="5080" indent="0" algn="just">
              <a:lnSpc>
                <a:spcPct val="107500"/>
              </a:lnSpc>
              <a:buNone/>
            </a:pP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Proračun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Općine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Ivankovo,</a:t>
            </a:r>
            <a:r>
              <a:rPr lang="hr-HR" sz="1400" i="1" spc="3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kao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temeljni</a:t>
            </a:r>
            <a:r>
              <a:rPr lang="hr-HR" sz="1400" i="1" spc="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financijski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dokument, potvrdit</a:t>
            </a:r>
            <a:r>
              <a:rPr lang="hr-HR" sz="1400" i="1" spc="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će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se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nastavku,</a:t>
            </a:r>
            <a:r>
              <a:rPr lang="hr-HR" sz="1400" i="1" spc="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sadržavao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je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</a:t>
            </a:r>
            <a:r>
              <a:rPr lang="hr-HR" sz="1400" i="1" spc="3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razvojno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investicijske</a:t>
            </a:r>
            <a:r>
              <a:rPr lang="hr-HR" sz="1400" i="1" spc="7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aktivnosti,</a:t>
            </a:r>
            <a:r>
              <a:rPr lang="hr-HR" sz="1400" i="1" spc="7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ali</a:t>
            </a:r>
            <a:r>
              <a:rPr lang="hr-HR" sz="1400" i="1" spc="5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</a:t>
            </a:r>
            <a:r>
              <a:rPr lang="hr-HR" sz="1400" i="1" spc="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aktivnosti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usmjerene</a:t>
            </a:r>
            <a:r>
              <a:rPr lang="hr-HR" sz="1400" i="1" spc="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prema</a:t>
            </a:r>
            <a:r>
              <a:rPr lang="hr-HR" sz="1400" i="1" spc="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socijalno</a:t>
            </a:r>
            <a:r>
              <a:rPr lang="hr-HR" sz="1400" i="1" spc="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osjetljivim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skupinama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naših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sumještana,</a:t>
            </a:r>
            <a:r>
              <a:rPr lang="hr-HR" sz="1400" i="1" spc="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dajući</a:t>
            </a:r>
            <a:r>
              <a:rPr lang="hr-HR" sz="1400" i="1" spc="1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jasne</a:t>
            </a:r>
            <a:r>
              <a:rPr lang="hr-HR" sz="1400" i="1" spc="1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informacije</a:t>
            </a:r>
            <a:r>
              <a:rPr lang="hr-HR" sz="1400" i="1" spc="4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o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aktivnostima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općinske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uprave</a:t>
            </a:r>
            <a:r>
              <a:rPr lang="hr-HR" sz="1400" i="1" spc="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te</a:t>
            </a:r>
            <a:r>
              <a:rPr lang="hr-HR" sz="1400" i="1" spc="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tako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doprinio</a:t>
            </a:r>
            <a:r>
              <a:rPr lang="hr-HR" sz="1400" i="1" spc="2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stvaranju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novih</a:t>
            </a:r>
            <a:r>
              <a:rPr lang="hr-HR" sz="1400" i="1" spc="-4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trajnih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vrijednosti</a:t>
            </a:r>
            <a:r>
              <a:rPr lang="hr-HR" sz="1400" i="1" spc="-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</a:t>
            </a:r>
            <a:r>
              <a:rPr lang="hr-HR" sz="1400" i="1" spc="-4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našoj</a:t>
            </a:r>
            <a:r>
              <a:rPr lang="hr-HR" sz="1400" i="1" spc="-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općini.</a:t>
            </a:r>
            <a:endParaRPr lang="hr-HR" sz="1400" i="1" dirty="0"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lang="hr-HR" sz="1400" i="1" dirty="0">
              <a:cs typeface="Franklin Gothic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</a:t>
            </a:r>
            <a:r>
              <a:rPr lang="hr-HR" sz="1400" i="1" spc="4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nastavku</a:t>
            </a:r>
            <a:r>
              <a:rPr lang="hr-HR" sz="1400" i="1" spc="6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smo</a:t>
            </a:r>
            <a:r>
              <a:rPr lang="hr-HR" sz="1400" i="1" spc="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nastojali</a:t>
            </a:r>
            <a:r>
              <a:rPr lang="hr-HR" sz="1400" i="1" spc="5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pomoću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grafičkih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prikaza,</a:t>
            </a:r>
            <a:r>
              <a:rPr lang="hr-HR" sz="1400" i="1" spc="7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na</a:t>
            </a:r>
            <a:r>
              <a:rPr lang="hr-HR" sz="1400" i="1" spc="5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vizualan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način,</a:t>
            </a:r>
            <a:r>
              <a:rPr lang="hr-HR" sz="1400" i="1" spc="6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prikazati</a:t>
            </a:r>
            <a:r>
              <a:rPr lang="hr-HR" sz="1400" i="1" spc="5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ostvarene</a:t>
            </a:r>
            <a:r>
              <a:rPr lang="hr-HR" sz="1400" i="1" spc="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prihode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</a:t>
            </a:r>
            <a:r>
              <a:rPr lang="hr-HR" sz="1400" i="1" spc="4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primitke</a:t>
            </a:r>
            <a:r>
              <a:rPr lang="hr-HR" sz="1400" i="1" spc="6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te</a:t>
            </a:r>
            <a:r>
              <a:rPr lang="hr-HR" sz="1400" i="1" spc="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rashode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</a:t>
            </a:r>
            <a:r>
              <a:rPr lang="hr-HR" sz="1400" i="1" spc="4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izdatke,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uz</a:t>
            </a:r>
            <a:r>
              <a:rPr lang="hr-HR" sz="1400" i="1" spc="5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ključne</a:t>
            </a:r>
            <a:r>
              <a:rPr lang="hr-HR" sz="1400" i="1" spc="6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programe,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projekte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 i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aktivnosti</a:t>
            </a:r>
            <a:r>
              <a:rPr lang="hr-HR" sz="1400" i="1" spc="1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20" dirty="0">
                <a:solidFill>
                  <a:srgbClr val="404040"/>
                </a:solidFill>
                <a:cs typeface="Franklin Gothic Medium"/>
              </a:rPr>
              <a:t>koji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su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realizirani</a:t>
            </a:r>
            <a:r>
              <a:rPr lang="hr-HR" sz="1400" i="1" spc="4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u</a:t>
            </a:r>
            <a:r>
              <a:rPr lang="hr-HR" sz="1400" i="1" spc="-2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2025.</a:t>
            </a:r>
            <a:r>
              <a:rPr lang="hr-HR" sz="1400" i="1" spc="-30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godini.</a:t>
            </a:r>
            <a:endParaRPr lang="hr-HR" sz="1400" i="1" dirty="0"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lang="hr-HR" sz="1400" i="1" dirty="0">
              <a:cs typeface="Franklin Gothic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400" i="1" dirty="0">
                <a:solidFill>
                  <a:srgbClr val="404040"/>
                </a:solidFill>
                <a:cs typeface="Franklin Gothic Medium"/>
              </a:rPr>
              <a:t>S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 poštovanjem,</a:t>
            </a:r>
            <a:endParaRPr lang="hr-HR" sz="1400" i="1" dirty="0">
              <a:cs typeface="Franklin Gothic Medium"/>
            </a:endParaRPr>
          </a:p>
          <a:p>
            <a:pPr marL="4290695" indent="0" algn="ctr">
              <a:lnSpc>
                <a:spcPct val="100000"/>
              </a:lnSpc>
              <a:buNone/>
            </a:pP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Općinski načelnik</a:t>
            </a:r>
          </a:p>
          <a:p>
            <a:pPr marL="4290695" indent="0" algn="ctr">
              <a:lnSpc>
                <a:spcPct val="100000"/>
              </a:lnSpc>
              <a:buNone/>
            </a:pP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Marko</a:t>
            </a:r>
            <a:r>
              <a:rPr lang="hr-HR" sz="1400" i="1" spc="-55" dirty="0">
                <a:solidFill>
                  <a:srgbClr val="404040"/>
                </a:solidFill>
                <a:cs typeface="Franklin Gothic Medium"/>
              </a:rPr>
              <a:t> </a:t>
            </a:r>
            <a:r>
              <a:rPr lang="hr-HR" sz="1400" i="1" spc="-10" dirty="0">
                <a:solidFill>
                  <a:srgbClr val="404040"/>
                </a:solidFill>
                <a:cs typeface="Franklin Gothic Medium"/>
              </a:rPr>
              <a:t>Miličević, dipl. ing.</a:t>
            </a:r>
            <a:endParaRPr lang="hr-HR" sz="1400" i="1" dirty="0">
              <a:cs typeface="Franklin Gothic Medium"/>
            </a:endParaRPr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AE8314E9-4AFF-F2CB-DC14-2FD7838C6EF1}"/>
              </a:ext>
            </a:extLst>
          </p:cNvPr>
          <p:cNvSpPr txBox="1"/>
          <p:nvPr/>
        </p:nvSpPr>
        <p:spPr>
          <a:xfrm>
            <a:off x="961644" y="1114044"/>
            <a:ext cx="3695814" cy="4069191"/>
          </a:xfrm>
          <a:prstGeom prst="rect">
            <a:avLst/>
          </a:prstGeom>
          <a:ln w="9144">
            <a:solidFill>
              <a:srgbClr val="D24717"/>
            </a:solidFill>
          </a:ln>
        </p:spPr>
        <p:txBody>
          <a:bodyPr vert="horz" wrap="square" lIns="0" tIns="354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90"/>
              </a:spcBef>
            </a:pPr>
            <a:endParaRPr sz="3200" i="1" dirty="0">
              <a:latin typeface="Times New Roman"/>
              <a:cs typeface="Times New Roman"/>
            </a:endParaRPr>
          </a:p>
          <a:p>
            <a:pPr marL="88900" marR="965835">
              <a:lnSpc>
                <a:spcPct val="90000"/>
              </a:lnSpc>
              <a:spcBef>
                <a:spcPts val="5"/>
              </a:spcBef>
            </a:pPr>
            <a:r>
              <a:rPr sz="3200" b="1" i="1" spc="-585" dirty="0">
                <a:cs typeface="Cambria"/>
              </a:rPr>
              <a:t>ŠTO</a:t>
            </a:r>
            <a:r>
              <a:rPr sz="3200" b="1" i="1" spc="350" dirty="0">
                <a:cs typeface="Cambria"/>
              </a:rPr>
              <a:t> </a:t>
            </a:r>
            <a:r>
              <a:rPr sz="3200" b="1" i="1" spc="-370" dirty="0">
                <a:cs typeface="Cambria"/>
              </a:rPr>
              <a:t>JE</a:t>
            </a:r>
            <a:r>
              <a:rPr sz="3200" b="1" i="1" spc="370" dirty="0">
                <a:cs typeface="Cambria"/>
              </a:rPr>
              <a:t> </a:t>
            </a:r>
            <a:r>
              <a:rPr sz="3200" b="1" i="1" spc="-484" dirty="0">
                <a:cs typeface="Cambria"/>
              </a:rPr>
              <a:t>GODIŠNJI </a:t>
            </a:r>
            <a:r>
              <a:rPr sz="3200" b="1" i="1" spc="-425" dirty="0">
                <a:cs typeface="Cambria"/>
              </a:rPr>
              <a:t>IZVJEŠTAJ</a:t>
            </a:r>
            <a:r>
              <a:rPr sz="3200" b="1" i="1" spc="380" dirty="0">
                <a:cs typeface="Cambria"/>
              </a:rPr>
              <a:t> </a:t>
            </a:r>
            <a:r>
              <a:rPr sz="3200" b="1" i="1" spc="-835" dirty="0">
                <a:cs typeface="Cambria"/>
              </a:rPr>
              <a:t>O</a:t>
            </a:r>
            <a:r>
              <a:rPr sz="3200" b="1" i="1" spc="-495" dirty="0">
                <a:cs typeface="Cambria"/>
              </a:rPr>
              <a:t> IZVRŠENJU </a:t>
            </a:r>
            <a:r>
              <a:rPr sz="3200" b="1" i="1" spc="-525" dirty="0">
                <a:cs typeface="Cambria"/>
              </a:rPr>
              <a:t>PRORAČUNA?</a:t>
            </a:r>
            <a:endParaRPr sz="3200" b="1" i="1" dirty="0">
              <a:cs typeface="Cambria"/>
            </a:endParaRPr>
          </a:p>
          <a:p>
            <a:pPr marL="88900" marR="128905">
              <a:lnSpc>
                <a:spcPct val="84700"/>
              </a:lnSpc>
              <a:spcBef>
                <a:spcPts val="2580"/>
              </a:spcBef>
            </a:pPr>
            <a:r>
              <a:rPr lang="hr-HR" sz="1700" b="1" i="1" spc="-150" dirty="0">
                <a:cs typeface="Cambria"/>
              </a:rPr>
              <a:t>Prikaz svih ostvarenih prihoda i primitaka te izvršenih rashoda i izdataka u proračunskoj godini.</a:t>
            </a:r>
            <a:endParaRPr sz="1700" b="1" dirty="0">
              <a:cs typeface="Cambri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0FB05B29-36BE-0D18-6D19-90AB7BD853B1}"/>
              </a:ext>
            </a:extLst>
          </p:cNvPr>
          <p:cNvSpPr txBox="1"/>
          <p:nvPr/>
        </p:nvSpPr>
        <p:spPr>
          <a:xfrm>
            <a:off x="5235955" y="1472564"/>
            <a:ext cx="5690870" cy="89319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65"/>
              </a:spcBef>
              <a:buClr>
                <a:srgbClr val="9E3611"/>
              </a:buClr>
              <a:buSzPct val="85000"/>
              <a:tabLst>
                <a:tab pos="195580" algn="l"/>
              </a:tabLst>
            </a:pPr>
            <a:r>
              <a:rPr sz="2000" i="1" spc="90" dirty="0">
                <a:latin typeface="Cambria"/>
                <a:cs typeface="Cambria"/>
              </a:rPr>
              <a:t>Godišnji</a:t>
            </a:r>
            <a:r>
              <a:rPr sz="2000" i="1" spc="14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izvještaj</a:t>
            </a:r>
            <a:r>
              <a:rPr sz="2000" i="1" spc="19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za</a:t>
            </a:r>
            <a:r>
              <a:rPr sz="2000" i="1" spc="160" dirty="0">
                <a:latin typeface="Cambria"/>
                <a:cs typeface="Cambria"/>
              </a:rPr>
              <a:t> </a:t>
            </a:r>
            <a:r>
              <a:rPr sz="2000" i="1" spc="45" dirty="0">
                <a:latin typeface="Cambria"/>
                <a:cs typeface="Cambria"/>
              </a:rPr>
              <a:t>prethodnu</a:t>
            </a:r>
            <a:r>
              <a:rPr sz="2000" i="1" spc="114" dirty="0">
                <a:latin typeface="Cambria"/>
                <a:cs typeface="Cambria"/>
              </a:rPr>
              <a:t> </a:t>
            </a:r>
            <a:r>
              <a:rPr sz="2000" i="1" spc="70" dirty="0">
                <a:latin typeface="Cambria"/>
                <a:cs typeface="Cambria"/>
              </a:rPr>
              <a:t>godinu</a:t>
            </a:r>
            <a:r>
              <a:rPr sz="2000" i="1" spc="165" dirty="0">
                <a:latin typeface="Cambria"/>
                <a:cs typeface="Cambria"/>
              </a:rPr>
              <a:t> </a:t>
            </a:r>
            <a:r>
              <a:rPr sz="2000" i="1" spc="60" dirty="0">
                <a:latin typeface="Cambria"/>
                <a:cs typeface="Cambria"/>
              </a:rPr>
              <a:t>podnosi </a:t>
            </a:r>
            <a:r>
              <a:rPr sz="2000" i="1" spc="95" dirty="0">
                <a:latin typeface="Cambria"/>
                <a:cs typeface="Cambria"/>
              </a:rPr>
              <a:t>se</a:t>
            </a:r>
            <a:r>
              <a:rPr sz="2000" i="1" spc="105" dirty="0">
                <a:latin typeface="Cambria"/>
                <a:cs typeface="Cambria"/>
              </a:rPr>
              <a:t> </a:t>
            </a:r>
            <a:r>
              <a:rPr sz="2000" i="1" spc="45" dirty="0">
                <a:latin typeface="Cambria"/>
                <a:cs typeface="Cambria"/>
              </a:rPr>
              <a:t>predstavničkom</a:t>
            </a:r>
            <a:r>
              <a:rPr sz="2000" i="1" spc="11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tijelu</a:t>
            </a:r>
            <a:r>
              <a:rPr sz="2000" i="1" spc="135" dirty="0">
                <a:latin typeface="Cambria"/>
                <a:cs typeface="Cambria"/>
              </a:rPr>
              <a:t> </a:t>
            </a:r>
            <a:r>
              <a:rPr sz="2000" i="1" spc="55" dirty="0">
                <a:latin typeface="Cambria"/>
                <a:cs typeface="Cambria"/>
              </a:rPr>
              <a:t>na</a:t>
            </a:r>
            <a:r>
              <a:rPr sz="2000" i="1" spc="110" dirty="0">
                <a:latin typeface="Cambria"/>
                <a:cs typeface="Cambria"/>
              </a:rPr>
              <a:t> </a:t>
            </a:r>
            <a:r>
              <a:rPr sz="2000" i="1" spc="80" dirty="0">
                <a:latin typeface="Cambria"/>
                <a:cs typeface="Cambria"/>
              </a:rPr>
              <a:t>donošenje</a:t>
            </a:r>
            <a:r>
              <a:rPr sz="2000" i="1" spc="114" dirty="0">
                <a:latin typeface="Cambria"/>
                <a:cs typeface="Cambria"/>
              </a:rPr>
              <a:t> </a:t>
            </a:r>
            <a:r>
              <a:rPr sz="2000" i="1" spc="95" dirty="0">
                <a:latin typeface="Cambria"/>
                <a:cs typeface="Cambria"/>
              </a:rPr>
              <a:t>do</a:t>
            </a:r>
            <a:r>
              <a:rPr sz="2000" i="1" spc="120" dirty="0">
                <a:latin typeface="Cambria"/>
                <a:cs typeface="Cambria"/>
              </a:rPr>
              <a:t> </a:t>
            </a:r>
            <a:r>
              <a:rPr sz="2000" i="1" spc="-25" dirty="0">
                <a:latin typeface="Cambria"/>
                <a:cs typeface="Cambria"/>
              </a:rPr>
              <a:t>31. </a:t>
            </a:r>
            <a:r>
              <a:rPr sz="2000" i="1" spc="65" dirty="0">
                <a:latin typeface="Cambria"/>
                <a:cs typeface="Cambria"/>
              </a:rPr>
              <a:t>svibnja</a:t>
            </a:r>
            <a:r>
              <a:rPr sz="2000" i="1" spc="85" dirty="0">
                <a:latin typeface="Cambria"/>
                <a:cs typeface="Cambria"/>
              </a:rPr>
              <a:t> </a:t>
            </a:r>
            <a:r>
              <a:rPr sz="2000" i="1" spc="60" dirty="0">
                <a:latin typeface="Cambria"/>
                <a:cs typeface="Cambria"/>
              </a:rPr>
              <a:t>tekuće</a:t>
            </a:r>
            <a:r>
              <a:rPr sz="2000" i="1" spc="55" dirty="0">
                <a:latin typeface="Cambria"/>
                <a:cs typeface="Cambria"/>
              </a:rPr>
              <a:t> </a:t>
            </a:r>
            <a:r>
              <a:rPr sz="2000" i="1" spc="95" dirty="0">
                <a:latin typeface="Cambria"/>
                <a:cs typeface="Cambria"/>
              </a:rPr>
              <a:t>godine.</a:t>
            </a:r>
            <a:endParaRPr sz="2000" i="1" dirty="0">
              <a:latin typeface="Cambria"/>
              <a:cs typeface="Cambri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96540ABB-87AA-E25D-C3D9-F4E0FFF030C4}"/>
              </a:ext>
            </a:extLst>
          </p:cNvPr>
          <p:cNvSpPr txBox="1"/>
          <p:nvPr/>
        </p:nvSpPr>
        <p:spPr>
          <a:xfrm>
            <a:off x="5235955" y="2752593"/>
            <a:ext cx="5626100" cy="218713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buClr>
                <a:srgbClr val="9E3611"/>
              </a:buClr>
              <a:buSzPct val="85000"/>
              <a:tabLst>
                <a:tab pos="194945" algn="l"/>
              </a:tabLst>
            </a:pPr>
            <a:r>
              <a:rPr sz="2000" i="1" spc="90" dirty="0">
                <a:latin typeface="Cambria"/>
                <a:cs typeface="Cambria"/>
              </a:rPr>
              <a:t>Godišnji</a:t>
            </a:r>
            <a:r>
              <a:rPr sz="2000" i="1" spc="26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izvještaj</a:t>
            </a:r>
            <a:r>
              <a:rPr sz="2000" i="1" spc="330" dirty="0">
                <a:latin typeface="Cambria"/>
                <a:cs typeface="Cambria"/>
              </a:rPr>
              <a:t> </a:t>
            </a:r>
            <a:r>
              <a:rPr sz="2000" i="1" spc="70" dirty="0">
                <a:latin typeface="Cambria"/>
                <a:cs typeface="Cambria"/>
              </a:rPr>
              <a:t>o</a:t>
            </a:r>
            <a:r>
              <a:rPr sz="2000" i="1" spc="254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izvršenju</a:t>
            </a:r>
            <a:r>
              <a:rPr sz="2000" i="1" spc="285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proračuna</a:t>
            </a:r>
            <a:r>
              <a:rPr sz="2000" i="1" spc="254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sadrži:</a:t>
            </a:r>
            <a:endParaRPr sz="2000" i="1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9E3611"/>
              </a:buClr>
              <a:buSzPct val="80000"/>
              <a:buFont typeface="Wingdings" panose="05000000000000000000" pitchFamily="2" charset="2"/>
              <a:buChar char="q"/>
              <a:tabLst>
                <a:tab pos="194945" algn="l"/>
              </a:tabLst>
            </a:pPr>
            <a:r>
              <a:rPr sz="2000" i="1" spc="110" dirty="0">
                <a:latin typeface="Cambria"/>
                <a:cs typeface="Cambria"/>
              </a:rPr>
              <a:t>Opći</a:t>
            </a:r>
            <a:r>
              <a:rPr sz="2000" i="1" spc="55" dirty="0">
                <a:latin typeface="Cambria"/>
                <a:cs typeface="Cambria"/>
              </a:rPr>
              <a:t> </a:t>
            </a:r>
            <a:r>
              <a:rPr sz="2000" i="1" spc="50" dirty="0">
                <a:latin typeface="Cambria"/>
                <a:cs typeface="Cambria"/>
              </a:rPr>
              <a:t>dio</a:t>
            </a:r>
            <a:endParaRPr sz="2000" i="1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Clr>
                <a:srgbClr val="9E3611"/>
              </a:buClr>
              <a:buSzPct val="80000"/>
              <a:buFont typeface="Wingdings" panose="05000000000000000000" pitchFamily="2" charset="2"/>
              <a:buChar char="q"/>
              <a:tabLst>
                <a:tab pos="194945" algn="l"/>
              </a:tabLst>
            </a:pPr>
            <a:r>
              <a:rPr sz="2000" i="1" spc="65" dirty="0">
                <a:latin typeface="Cambria"/>
                <a:cs typeface="Cambria"/>
              </a:rPr>
              <a:t>Posebni</a:t>
            </a:r>
            <a:r>
              <a:rPr sz="2000" i="1" spc="30" dirty="0">
                <a:latin typeface="Cambria"/>
                <a:cs typeface="Cambria"/>
              </a:rPr>
              <a:t> </a:t>
            </a:r>
            <a:r>
              <a:rPr sz="2000" i="1" spc="40" dirty="0">
                <a:latin typeface="Cambria"/>
                <a:cs typeface="Cambria"/>
              </a:rPr>
              <a:t>dio</a:t>
            </a:r>
            <a:endParaRPr sz="2000" i="1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9E3611"/>
              </a:buClr>
              <a:buSzPct val="80000"/>
              <a:buFont typeface="Wingdings" panose="05000000000000000000" pitchFamily="2" charset="2"/>
              <a:buChar char="q"/>
              <a:tabLst>
                <a:tab pos="194945" algn="l"/>
              </a:tabLst>
            </a:pPr>
            <a:r>
              <a:rPr sz="2000" i="1" spc="70" dirty="0">
                <a:latin typeface="Cambria"/>
                <a:cs typeface="Cambria"/>
              </a:rPr>
              <a:t>Obrazloženje</a:t>
            </a:r>
            <a:endParaRPr sz="2000" i="1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9E3611"/>
              </a:buClr>
              <a:buSzPct val="80000"/>
              <a:buFont typeface="Wingdings" panose="05000000000000000000" pitchFamily="2" charset="2"/>
              <a:buChar char="q"/>
              <a:tabLst>
                <a:tab pos="194945" algn="l"/>
              </a:tabLst>
            </a:pPr>
            <a:r>
              <a:rPr sz="2000" i="1" spc="85" dirty="0">
                <a:latin typeface="Cambria"/>
                <a:cs typeface="Cambria"/>
              </a:rPr>
              <a:t>Posebne</a:t>
            </a:r>
            <a:r>
              <a:rPr sz="2000" i="1" spc="2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izvještaje</a:t>
            </a:r>
            <a:endParaRPr sz="20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3F38E81-4C2D-2CFA-B6E5-C6EDB151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>
                <a:solidFill>
                  <a:schemeClr val="tx1"/>
                </a:solidFill>
              </a:rPr>
              <a:t>Proračun sadrži: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FB8CA7FE-02D6-74CD-29BD-D43FE49D6D8B}"/>
              </a:ext>
            </a:extLst>
          </p:cNvPr>
          <p:cNvSpPr/>
          <p:nvPr/>
        </p:nvSpPr>
        <p:spPr>
          <a:xfrm>
            <a:off x="507450" y="2102612"/>
            <a:ext cx="2231390" cy="4051300"/>
          </a:xfrm>
          <a:custGeom>
            <a:avLst/>
            <a:gdLst/>
            <a:ahLst/>
            <a:cxnLst/>
            <a:rect l="l" t="t" r="r" b="b"/>
            <a:pathLst>
              <a:path w="2231390" h="4051300">
                <a:moveTo>
                  <a:pt x="2007997" y="0"/>
                </a:moveTo>
                <a:lnTo>
                  <a:pt x="223138" y="0"/>
                </a:lnTo>
                <a:lnTo>
                  <a:pt x="178163" y="4535"/>
                </a:lnTo>
                <a:lnTo>
                  <a:pt x="136275" y="17541"/>
                </a:lnTo>
                <a:lnTo>
                  <a:pt x="98372" y="38120"/>
                </a:lnTo>
                <a:lnTo>
                  <a:pt x="65349" y="65373"/>
                </a:lnTo>
                <a:lnTo>
                  <a:pt x="38104" y="98400"/>
                </a:lnTo>
                <a:lnTo>
                  <a:pt x="17532" y="136302"/>
                </a:lnTo>
                <a:lnTo>
                  <a:pt x="4532" y="178181"/>
                </a:lnTo>
                <a:lnTo>
                  <a:pt x="0" y="223138"/>
                </a:lnTo>
                <a:lnTo>
                  <a:pt x="0" y="3827678"/>
                </a:lnTo>
                <a:lnTo>
                  <a:pt x="4532" y="3872645"/>
                </a:lnTo>
                <a:lnTo>
                  <a:pt x="17532" y="3914526"/>
                </a:lnTo>
                <a:lnTo>
                  <a:pt x="38104" y="3952425"/>
                </a:lnTo>
                <a:lnTo>
                  <a:pt x="65349" y="3985445"/>
                </a:lnTo>
                <a:lnTo>
                  <a:pt x="98372" y="4012689"/>
                </a:lnTo>
                <a:lnTo>
                  <a:pt x="136275" y="4033259"/>
                </a:lnTo>
                <a:lnTo>
                  <a:pt x="178163" y="4046259"/>
                </a:lnTo>
                <a:lnTo>
                  <a:pt x="223138" y="4050791"/>
                </a:lnTo>
                <a:lnTo>
                  <a:pt x="2007997" y="4050791"/>
                </a:lnTo>
                <a:lnTo>
                  <a:pt x="2052954" y="4046259"/>
                </a:lnTo>
                <a:lnTo>
                  <a:pt x="2094833" y="4033259"/>
                </a:lnTo>
                <a:lnTo>
                  <a:pt x="2132735" y="4012689"/>
                </a:lnTo>
                <a:lnTo>
                  <a:pt x="2165762" y="3985445"/>
                </a:lnTo>
                <a:lnTo>
                  <a:pt x="2193015" y="3952425"/>
                </a:lnTo>
                <a:lnTo>
                  <a:pt x="2213594" y="3914526"/>
                </a:lnTo>
                <a:lnTo>
                  <a:pt x="2226600" y="3872645"/>
                </a:lnTo>
                <a:lnTo>
                  <a:pt x="2231136" y="3827678"/>
                </a:lnTo>
                <a:lnTo>
                  <a:pt x="2231136" y="223138"/>
                </a:lnTo>
                <a:lnTo>
                  <a:pt x="2226600" y="178181"/>
                </a:lnTo>
                <a:lnTo>
                  <a:pt x="2213594" y="136302"/>
                </a:lnTo>
                <a:lnTo>
                  <a:pt x="2193015" y="98400"/>
                </a:lnTo>
                <a:lnTo>
                  <a:pt x="2165762" y="65373"/>
                </a:lnTo>
                <a:lnTo>
                  <a:pt x="2132735" y="38120"/>
                </a:lnTo>
                <a:lnTo>
                  <a:pt x="2094833" y="17541"/>
                </a:lnTo>
                <a:lnTo>
                  <a:pt x="2052954" y="4535"/>
                </a:lnTo>
                <a:lnTo>
                  <a:pt x="200799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337EB491-5056-8C72-334B-05500B94E643}"/>
              </a:ext>
            </a:extLst>
          </p:cNvPr>
          <p:cNvSpPr/>
          <p:nvPr/>
        </p:nvSpPr>
        <p:spPr>
          <a:xfrm>
            <a:off x="3244953" y="2085867"/>
            <a:ext cx="2231390" cy="4051300"/>
          </a:xfrm>
          <a:custGeom>
            <a:avLst/>
            <a:gdLst/>
            <a:ahLst/>
            <a:cxnLst/>
            <a:rect l="l" t="t" r="r" b="b"/>
            <a:pathLst>
              <a:path w="2231390" h="4051300">
                <a:moveTo>
                  <a:pt x="2007997" y="0"/>
                </a:moveTo>
                <a:lnTo>
                  <a:pt x="223138" y="0"/>
                </a:lnTo>
                <a:lnTo>
                  <a:pt x="178163" y="4535"/>
                </a:lnTo>
                <a:lnTo>
                  <a:pt x="136275" y="17541"/>
                </a:lnTo>
                <a:lnTo>
                  <a:pt x="98372" y="38120"/>
                </a:lnTo>
                <a:lnTo>
                  <a:pt x="65349" y="65373"/>
                </a:lnTo>
                <a:lnTo>
                  <a:pt x="38104" y="98400"/>
                </a:lnTo>
                <a:lnTo>
                  <a:pt x="17532" y="136302"/>
                </a:lnTo>
                <a:lnTo>
                  <a:pt x="4532" y="178181"/>
                </a:lnTo>
                <a:lnTo>
                  <a:pt x="0" y="223138"/>
                </a:lnTo>
                <a:lnTo>
                  <a:pt x="0" y="3827678"/>
                </a:lnTo>
                <a:lnTo>
                  <a:pt x="4532" y="3872645"/>
                </a:lnTo>
                <a:lnTo>
                  <a:pt x="17532" y="3914526"/>
                </a:lnTo>
                <a:lnTo>
                  <a:pt x="38104" y="3952425"/>
                </a:lnTo>
                <a:lnTo>
                  <a:pt x="65349" y="3985445"/>
                </a:lnTo>
                <a:lnTo>
                  <a:pt x="98372" y="4012689"/>
                </a:lnTo>
                <a:lnTo>
                  <a:pt x="136275" y="4033259"/>
                </a:lnTo>
                <a:lnTo>
                  <a:pt x="178163" y="4046259"/>
                </a:lnTo>
                <a:lnTo>
                  <a:pt x="223138" y="4050791"/>
                </a:lnTo>
                <a:lnTo>
                  <a:pt x="2007997" y="4050791"/>
                </a:lnTo>
                <a:lnTo>
                  <a:pt x="2052954" y="4046259"/>
                </a:lnTo>
                <a:lnTo>
                  <a:pt x="2094833" y="4033259"/>
                </a:lnTo>
                <a:lnTo>
                  <a:pt x="2132735" y="4012689"/>
                </a:lnTo>
                <a:lnTo>
                  <a:pt x="2165762" y="3985445"/>
                </a:lnTo>
                <a:lnTo>
                  <a:pt x="2193015" y="3952425"/>
                </a:lnTo>
                <a:lnTo>
                  <a:pt x="2213594" y="3914526"/>
                </a:lnTo>
                <a:lnTo>
                  <a:pt x="2226600" y="3872645"/>
                </a:lnTo>
                <a:lnTo>
                  <a:pt x="2231136" y="3827678"/>
                </a:lnTo>
                <a:lnTo>
                  <a:pt x="2231136" y="223138"/>
                </a:lnTo>
                <a:lnTo>
                  <a:pt x="2226600" y="178181"/>
                </a:lnTo>
                <a:lnTo>
                  <a:pt x="2213594" y="136302"/>
                </a:lnTo>
                <a:lnTo>
                  <a:pt x="2193015" y="98400"/>
                </a:lnTo>
                <a:lnTo>
                  <a:pt x="2165762" y="65373"/>
                </a:lnTo>
                <a:lnTo>
                  <a:pt x="2132735" y="38120"/>
                </a:lnTo>
                <a:lnTo>
                  <a:pt x="2094833" y="17541"/>
                </a:lnTo>
                <a:lnTo>
                  <a:pt x="2052954" y="4535"/>
                </a:lnTo>
                <a:lnTo>
                  <a:pt x="200799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AAADF39E-E353-1D12-7109-55A7E96E3C0B}"/>
              </a:ext>
            </a:extLst>
          </p:cNvPr>
          <p:cNvSpPr/>
          <p:nvPr/>
        </p:nvSpPr>
        <p:spPr>
          <a:xfrm>
            <a:off x="6033730" y="2102612"/>
            <a:ext cx="2231390" cy="4051300"/>
          </a:xfrm>
          <a:custGeom>
            <a:avLst/>
            <a:gdLst/>
            <a:ahLst/>
            <a:cxnLst/>
            <a:rect l="l" t="t" r="r" b="b"/>
            <a:pathLst>
              <a:path w="2231390" h="4051300">
                <a:moveTo>
                  <a:pt x="2007997" y="0"/>
                </a:moveTo>
                <a:lnTo>
                  <a:pt x="223138" y="0"/>
                </a:lnTo>
                <a:lnTo>
                  <a:pt x="178163" y="4535"/>
                </a:lnTo>
                <a:lnTo>
                  <a:pt x="136275" y="17541"/>
                </a:lnTo>
                <a:lnTo>
                  <a:pt x="98372" y="38120"/>
                </a:lnTo>
                <a:lnTo>
                  <a:pt x="65349" y="65373"/>
                </a:lnTo>
                <a:lnTo>
                  <a:pt x="38104" y="98400"/>
                </a:lnTo>
                <a:lnTo>
                  <a:pt x="17532" y="136302"/>
                </a:lnTo>
                <a:lnTo>
                  <a:pt x="4532" y="178181"/>
                </a:lnTo>
                <a:lnTo>
                  <a:pt x="0" y="223138"/>
                </a:lnTo>
                <a:lnTo>
                  <a:pt x="0" y="3827678"/>
                </a:lnTo>
                <a:lnTo>
                  <a:pt x="4532" y="3872645"/>
                </a:lnTo>
                <a:lnTo>
                  <a:pt x="17532" y="3914526"/>
                </a:lnTo>
                <a:lnTo>
                  <a:pt x="38104" y="3952425"/>
                </a:lnTo>
                <a:lnTo>
                  <a:pt x="65349" y="3985445"/>
                </a:lnTo>
                <a:lnTo>
                  <a:pt x="98372" y="4012689"/>
                </a:lnTo>
                <a:lnTo>
                  <a:pt x="136275" y="4033259"/>
                </a:lnTo>
                <a:lnTo>
                  <a:pt x="178163" y="4046259"/>
                </a:lnTo>
                <a:lnTo>
                  <a:pt x="223138" y="4050791"/>
                </a:lnTo>
                <a:lnTo>
                  <a:pt x="2007997" y="4050791"/>
                </a:lnTo>
                <a:lnTo>
                  <a:pt x="2052954" y="4046259"/>
                </a:lnTo>
                <a:lnTo>
                  <a:pt x="2094833" y="4033259"/>
                </a:lnTo>
                <a:lnTo>
                  <a:pt x="2132735" y="4012689"/>
                </a:lnTo>
                <a:lnTo>
                  <a:pt x="2165762" y="3985445"/>
                </a:lnTo>
                <a:lnTo>
                  <a:pt x="2193015" y="3952425"/>
                </a:lnTo>
                <a:lnTo>
                  <a:pt x="2213594" y="3914526"/>
                </a:lnTo>
                <a:lnTo>
                  <a:pt x="2226600" y="3872645"/>
                </a:lnTo>
                <a:lnTo>
                  <a:pt x="2231136" y="3827678"/>
                </a:lnTo>
                <a:lnTo>
                  <a:pt x="2231136" y="223138"/>
                </a:lnTo>
                <a:lnTo>
                  <a:pt x="2226600" y="178181"/>
                </a:lnTo>
                <a:lnTo>
                  <a:pt x="2213594" y="136302"/>
                </a:lnTo>
                <a:lnTo>
                  <a:pt x="2193015" y="98400"/>
                </a:lnTo>
                <a:lnTo>
                  <a:pt x="2165762" y="65373"/>
                </a:lnTo>
                <a:lnTo>
                  <a:pt x="2132735" y="38120"/>
                </a:lnTo>
                <a:lnTo>
                  <a:pt x="2094833" y="17541"/>
                </a:lnTo>
                <a:lnTo>
                  <a:pt x="2052954" y="4535"/>
                </a:lnTo>
                <a:lnTo>
                  <a:pt x="200799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B84E849F-19BB-05A2-17E5-0EF6A05F56CA}"/>
              </a:ext>
            </a:extLst>
          </p:cNvPr>
          <p:cNvSpPr/>
          <p:nvPr/>
        </p:nvSpPr>
        <p:spPr>
          <a:xfrm>
            <a:off x="8796870" y="2085867"/>
            <a:ext cx="2231390" cy="4051300"/>
          </a:xfrm>
          <a:custGeom>
            <a:avLst/>
            <a:gdLst/>
            <a:ahLst/>
            <a:cxnLst/>
            <a:rect l="l" t="t" r="r" b="b"/>
            <a:pathLst>
              <a:path w="2231390" h="4051300">
                <a:moveTo>
                  <a:pt x="2007997" y="0"/>
                </a:moveTo>
                <a:lnTo>
                  <a:pt x="223138" y="0"/>
                </a:lnTo>
                <a:lnTo>
                  <a:pt x="178163" y="4535"/>
                </a:lnTo>
                <a:lnTo>
                  <a:pt x="136275" y="17541"/>
                </a:lnTo>
                <a:lnTo>
                  <a:pt x="98372" y="38120"/>
                </a:lnTo>
                <a:lnTo>
                  <a:pt x="65349" y="65373"/>
                </a:lnTo>
                <a:lnTo>
                  <a:pt x="38104" y="98400"/>
                </a:lnTo>
                <a:lnTo>
                  <a:pt x="17532" y="136302"/>
                </a:lnTo>
                <a:lnTo>
                  <a:pt x="4532" y="178181"/>
                </a:lnTo>
                <a:lnTo>
                  <a:pt x="0" y="223138"/>
                </a:lnTo>
                <a:lnTo>
                  <a:pt x="0" y="3827678"/>
                </a:lnTo>
                <a:lnTo>
                  <a:pt x="4532" y="3872645"/>
                </a:lnTo>
                <a:lnTo>
                  <a:pt x="17532" y="3914526"/>
                </a:lnTo>
                <a:lnTo>
                  <a:pt x="38104" y="3952425"/>
                </a:lnTo>
                <a:lnTo>
                  <a:pt x="65349" y="3985445"/>
                </a:lnTo>
                <a:lnTo>
                  <a:pt x="98372" y="4012689"/>
                </a:lnTo>
                <a:lnTo>
                  <a:pt x="136275" y="4033259"/>
                </a:lnTo>
                <a:lnTo>
                  <a:pt x="178163" y="4046259"/>
                </a:lnTo>
                <a:lnTo>
                  <a:pt x="223138" y="4050791"/>
                </a:lnTo>
                <a:lnTo>
                  <a:pt x="2007997" y="4050791"/>
                </a:lnTo>
                <a:lnTo>
                  <a:pt x="2052954" y="4046259"/>
                </a:lnTo>
                <a:lnTo>
                  <a:pt x="2094833" y="4033259"/>
                </a:lnTo>
                <a:lnTo>
                  <a:pt x="2132735" y="4012689"/>
                </a:lnTo>
                <a:lnTo>
                  <a:pt x="2165762" y="3985445"/>
                </a:lnTo>
                <a:lnTo>
                  <a:pt x="2193015" y="3952425"/>
                </a:lnTo>
                <a:lnTo>
                  <a:pt x="2213594" y="3914526"/>
                </a:lnTo>
                <a:lnTo>
                  <a:pt x="2226600" y="3872645"/>
                </a:lnTo>
                <a:lnTo>
                  <a:pt x="2231136" y="3827678"/>
                </a:lnTo>
                <a:lnTo>
                  <a:pt x="2231136" y="223138"/>
                </a:lnTo>
                <a:lnTo>
                  <a:pt x="2226600" y="178181"/>
                </a:lnTo>
                <a:lnTo>
                  <a:pt x="2213594" y="136302"/>
                </a:lnTo>
                <a:lnTo>
                  <a:pt x="2193015" y="98400"/>
                </a:lnTo>
                <a:lnTo>
                  <a:pt x="2165762" y="65373"/>
                </a:lnTo>
                <a:lnTo>
                  <a:pt x="2132735" y="38120"/>
                </a:lnTo>
                <a:lnTo>
                  <a:pt x="2094833" y="17541"/>
                </a:lnTo>
                <a:lnTo>
                  <a:pt x="2052954" y="4535"/>
                </a:lnTo>
                <a:lnTo>
                  <a:pt x="200799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8D4E9C5D-1318-4B2C-406D-53E33D60DE87}"/>
              </a:ext>
            </a:extLst>
          </p:cNvPr>
          <p:cNvSpPr txBox="1"/>
          <p:nvPr/>
        </p:nvSpPr>
        <p:spPr>
          <a:xfrm>
            <a:off x="681834" y="2382480"/>
            <a:ext cx="1715796" cy="19183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84"/>
              </a:spcBef>
            </a:pPr>
            <a:r>
              <a:rPr sz="1400" b="1" i="1" spc="90" dirty="0">
                <a:latin typeface="Cambria"/>
                <a:cs typeface="Cambria"/>
              </a:rPr>
              <a:t>OPĆI</a:t>
            </a:r>
            <a:r>
              <a:rPr sz="1400" b="1" i="1" spc="70" dirty="0">
                <a:latin typeface="Cambria"/>
                <a:cs typeface="Cambria"/>
              </a:rPr>
              <a:t> </a:t>
            </a:r>
            <a:r>
              <a:rPr sz="1400" b="1" i="1" spc="120" dirty="0">
                <a:latin typeface="Cambria"/>
                <a:cs typeface="Cambria"/>
              </a:rPr>
              <a:t>DIO</a:t>
            </a:r>
            <a:endParaRPr lang="hr-HR" sz="1400" b="1" i="1" spc="120" dirty="0">
              <a:latin typeface="Cambria"/>
              <a:cs typeface="Cambria"/>
            </a:endParaRPr>
          </a:p>
          <a:p>
            <a:pPr marL="15240" marR="5080" indent="635">
              <a:lnSpc>
                <a:spcPct val="87900"/>
              </a:lnSpc>
              <a:spcBef>
                <a:spcPts val="590"/>
              </a:spcBef>
            </a:pPr>
            <a:endParaRPr lang="hr-HR" sz="1400" b="1" i="1" spc="120" dirty="0">
              <a:latin typeface="Cambria"/>
              <a:cs typeface="Cambria"/>
            </a:endParaRPr>
          </a:p>
          <a:p>
            <a:pPr marL="15240" marR="5080" indent="635" algn="ctr">
              <a:lnSpc>
                <a:spcPct val="87900"/>
              </a:lnSpc>
              <a:spcBef>
                <a:spcPts val="590"/>
              </a:spcBef>
            </a:pPr>
            <a:r>
              <a:rPr sz="1400" i="1" dirty="0">
                <a:latin typeface="Cambria"/>
                <a:cs typeface="Cambria"/>
              </a:rPr>
              <a:t>-Sažetak</a:t>
            </a:r>
            <a:r>
              <a:rPr sz="1400" i="1" spc="31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Računa </a:t>
            </a:r>
            <a:r>
              <a:rPr sz="1400" i="1" dirty="0">
                <a:latin typeface="Cambria"/>
                <a:cs typeface="Cambria"/>
              </a:rPr>
              <a:t>prihoda</a:t>
            </a:r>
            <a:r>
              <a:rPr sz="1400" i="1" spc="30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i</a:t>
            </a:r>
            <a:r>
              <a:rPr sz="1400" i="1" spc="229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rashoda</a:t>
            </a:r>
            <a:r>
              <a:rPr sz="1400" i="1" spc="225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i </a:t>
            </a:r>
            <a:r>
              <a:rPr sz="1400" i="1" dirty="0">
                <a:latin typeface="Cambria"/>
                <a:cs typeface="Cambria"/>
              </a:rPr>
              <a:t>Račun</a:t>
            </a:r>
            <a:r>
              <a:rPr sz="1400" i="1" spc="8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financiranja</a:t>
            </a:r>
            <a:endParaRPr sz="1400" i="1" dirty="0">
              <a:latin typeface="Cambria"/>
              <a:cs typeface="Cambria"/>
            </a:endParaRPr>
          </a:p>
          <a:p>
            <a:pPr marL="3810" algn="ctr">
              <a:lnSpc>
                <a:spcPts val="1585"/>
              </a:lnSpc>
              <a:spcBef>
                <a:spcPts val="385"/>
              </a:spcBef>
            </a:pPr>
            <a:r>
              <a:rPr sz="1400" i="1" dirty="0">
                <a:latin typeface="Cambria"/>
                <a:cs typeface="Cambria"/>
              </a:rPr>
              <a:t>-Račun</a:t>
            </a:r>
            <a:r>
              <a:rPr sz="1400" i="1" spc="18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prihoda</a:t>
            </a:r>
            <a:r>
              <a:rPr sz="1400" i="1" spc="310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i</a:t>
            </a:r>
            <a:endParaRPr sz="1400" i="1" dirty="0">
              <a:latin typeface="Cambria"/>
              <a:cs typeface="Cambria"/>
            </a:endParaRPr>
          </a:p>
          <a:p>
            <a:pPr marL="3175" algn="ctr">
              <a:lnSpc>
                <a:spcPts val="1585"/>
              </a:lnSpc>
            </a:pPr>
            <a:r>
              <a:rPr sz="1400" i="1" spc="-10" dirty="0">
                <a:latin typeface="Cambria"/>
                <a:cs typeface="Cambria"/>
              </a:rPr>
              <a:t>rashoda</a:t>
            </a:r>
            <a:endParaRPr sz="1400" i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400" i="1" dirty="0">
                <a:latin typeface="Cambria"/>
                <a:cs typeface="Cambria"/>
              </a:rPr>
              <a:t>-Račun</a:t>
            </a:r>
            <a:r>
              <a:rPr sz="1400" i="1" spc="9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financiranja</a:t>
            </a:r>
            <a:endParaRPr sz="1400" i="1" dirty="0">
              <a:latin typeface="Cambria"/>
              <a:cs typeface="Cambria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0FA264D2-D3A1-C929-C0A3-EE8AC2F070F0}"/>
              </a:ext>
            </a:extLst>
          </p:cNvPr>
          <p:cNvSpPr txBox="1"/>
          <p:nvPr/>
        </p:nvSpPr>
        <p:spPr>
          <a:xfrm>
            <a:off x="3386160" y="2397775"/>
            <a:ext cx="2000250" cy="233993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400" b="1" i="1" spc="105" dirty="0">
                <a:latin typeface="Cambria"/>
                <a:cs typeface="Cambria"/>
              </a:rPr>
              <a:t>POSEBNI</a:t>
            </a:r>
            <a:r>
              <a:rPr sz="1400" b="1" i="1" spc="30" dirty="0">
                <a:latin typeface="Cambria"/>
                <a:cs typeface="Cambria"/>
              </a:rPr>
              <a:t> </a:t>
            </a:r>
            <a:r>
              <a:rPr sz="1400" b="1" i="1" spc="120" dirty="0">
                <a:latin typeface="Cambria"/>
                <a:cs typeface="Cambria"/>
              </a:rPr>
              <a:t>DIO</a:t>
            </a:r>
            <a:endParaRPr lang="hr-HR" sz="1400" b="1" i="1" spc="12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endParaRPr sz="1400" i="1" dirty="0">
              <a:latin typeface="Cambria"/>
              <a:cs typeface="Cambria"/>
            </a:endParaRPr>
          </a:p>
          <a:p>
            <a:pPr marL="12700" marR="5080" algn="ctr">
              <a:lnSpc>
                <a:spcPct val="88300"/>
              </a:lnSpc>
              <a:spcBef>
                <a:spcPts val="580"/>
              </a:spcBef>
            </a:pPr>
            <a:r>
              <a:rPr sz="1400" i="1" dirty="0">
                <a:latin typeface="Cambria"/>
                <a:cs typeface="Cambria"/>
              </a:rPr>
              <a:t>sadrži</a:t>
            </a:r>
            <a:r>
              <a:rPr sz="1400" i="1" spc="3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izvršenje</a:t>
            </a:r>
            <a:r>
              <a:rPr sz="1400" i="1" spc="30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rashoda </a:t>
            </a:r>
            <a:r>
              <a:rPr sz="1400" i="1" dirty="0">
                <a:latin typeface="Cambria"/>
                <a:cs typeface="Cambria"/>
              </a:rPr>
              <a:t>i</a:t>
            </a:r>
            <a:r>
              <a:rPr sz="1400" i="1" spc="17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izdataka</a:t>
            </a:r>
            <a:r>
              <a:rPr sz="1400" i="1" spc="18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proračuna </a:t>
            </a:r>
            <a:r>
              <a:rPr sz="1400" i="1" dirty="0">
                <a:latin typeface="Cambria"/>
                <a:cs typeface="Cambria"/>
              </a:rPr>
              <a:t>općine</a:t>
            </a:r>
            <a:r>
              <a:rPr sz="1400" i="1" spc="20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i</a:t>
            </a:r>
            <a:r>
              <a:rPr sz="1400" i="1" spc="185" dirty="0">
                <a:latin typeface="Cambria"/>
                <a:cs typeface="Cambria"/>
              </a:rPr>
              <a:t> </a:t>
            </a:r>
            <a:r>
              <a:rPr sz="1400" i="1" spc="45" dirty="0">
                <a:latin typeface="Cambria"/>
                <a:cs typeface="Cambria"/>
              </a:rPr>
              <a:t>njenog </a:t>
            </a:r>
            <a:r>
              <a:rPr sz="1400" i="1" dirty="0">
                <a:latin typeface="Cambria"/>
                <a:cs typeface="Cambria"/>
              </a:rPr>
              <a:t>proračunskog</a:t>
            </a:r>
            <a:r>
              <a:rPr sz="1400" i="1" spc="484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korisnika </a:t>
            </a:r>
            <a:r>
              <a:rPr sz="1400" i="1" dirty="0">
                <a:latin typeface="Cambria"/>
                <a:cs typeface="Cambria"/>
              </a:rPr>
              <a:t>iskazanih</a:t>
            </a:r>
            <a:r>
              <a:rPr sz="1400" i="1" spc="280" dirty="0">
                <a:latin typeface="Cambria"/>
                <a:cs typeface="Cambria"/>
              </a:rPr>
              <a:t> </a:t>
            </a:r>
            <a:r>
              <a:rPr sz="1400" i="1" spc="45" dirty="0">
                <a:latin typeface="Cambria"/>
                <a:cs typeface="Cambria"/>
              </a:rPr>
              <a:t>po </a:t>
            </a:r>
            <a:r>
              <a:rPr sz="1400" i="1" spc="-10" dirty="0">
                <a:latin typeface="Cambria"/>
                <a:cs typeface="Cambria"/>
              </a:rPr>
              <a:t>organizacijskoj </a:t>
            </a:r>
            <a:r>
              <a:rPr sz="1400" i="1" spc="30" dirty="0">
                <a:latin typeface="Cambria"/>
                <a:cs typeface="Cambria"/>
              </a:rPr>
              <a:t>klasifikaciji,</a:t>
            </a:r>
            <a:r>
              <a:rPr sz="1400" i="1" spc="15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izvorima </a:t>
            </a:r>
            <a:r>
              <a:rPr sz="1400" i="1" dirty="0">
                <a:latin typeface="Cambria"/>
                <a:cs typeface="Cambria"/>
              </a:rPr>
              <a:t>financiranja</a:t>
            </a:r>
            <a:r>
              <a:rPr sz="1400" i="1" spc="355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i</a:t>
            </a:r>
            <a:r>
              <a:rPr sz="1400" i="1" dirty="0">
                <a:latin typeface="Cambria"/>
                <a:cs typeface="Cambria"/>
              </a:rPr>
              <a:t> ekonomskoj</a:t>
            </a:r>
            <a:r>
              <a:rPr sz="1400" i="1" spc="47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klasifikaciji</a:t>
            </a:r>
            <a:endParaRPr sz="1400" i="1" dirty="0">
              <a:latin typeface="Cambria"/>
              <a:cs typeface="Cambria"/>
            </a:endParaRP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B4857791-4D75-1442-CA10-5DD20859042E}"/>
              </a:ext>
            </a:extLst>
          </p:cNvPr>
          <p:cNvSpPr txBox="1"/>
          <p:nvPr/>
        </p:nvSpPr>
        <p:spPr>
          <a:xfrm>
            <a:off x="6212165" y="2397775"/>
            <a:ext cx="1874520" cy="251331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55"/>
              </a:spcBef>
            </a:pPr>
            <a:r>
              <a:rPr sz="1400" b="1" i="1" spc="100" dirty="0">
                <a:latin typeface="Cambria"/>
                <a:cs typeface="Cambria"/>
              </a:rPr>
              <a:t>OBRAZLOŽENJE</a:t>
            </a:r>
            <a:endParaRPr sz="1400" i="1" dirty="0">
              <a:latin typeface="Cambria"/>
              <a:cs typeface="Cambria"/>
            </a:endParaRPr>
          </a:p>
          <a:p>
            <a:pPr marL="12700" marR="5080" indent="48895" algn="ctr">
              <a:lnSpc>
                <a:spcPct val="88300"/>
              </a:lnSpc>
              <a:spcBef>
                <a:spcPts val="560"/>
              </a:spcBef>
            </a:pPr>
            <a:endParaRPr lang="hr-HR" sz="1400" i="1" spc="70" dirty="0">
              <a:latin typeface="Cambria"/>
              <a:cs typeface="Cambria"/>
            </a:endParaRPr>
          </a:p>
          <a:p>
            <a:pPr marL="12700" marR="5080" indent="48895" algn="ctr">
              <a:lnSpc>
                <a:spcPct val="88300"/>
              </a:lnSpc>
              <a:spcBef>
                <a:spcPts val="560"/>
              </a:spcBef>
            </a:pPr>
            <a:r>
              <a:rPr sz="1400" i="1" spc="70" dirty="0" err="1">
                <a:latin typeface="Cambria"/>
                <a:cs typeface="Cambria"/>
              </a:rPr>
              <a:t>godišnjeg</a:t>
            </a:r>
            <a:r>
              <a:rPr sz="1400" i="1" spc="6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izvještaja </a:t>
            </a:r>
            <a:r>
              <a:rPr sz="1400" i="1" dirty="0">
                <a:latin typeface="Cambria"/>
                <a:cs typeface="Cambria"/>
              </a:rPr>
              <a:t>sastoji</a:t>
            </a:r>
            <a:r>
              <a:rPr sz="1400" i="1" spc="114" dirty="0">
                <a:latin typeface="Cambria"/>
                <a:cs typeface="Cambria"/>
              </a:rPr>
              <a:t> </a:t>
            </a:r>
            <a:r>
              <a:rPr sz="1400" i="1" spc="75" dirty="0">
                <a:latin typeface="Cambria"/>
                <a:cs typeface="Cambria"/>
              </a:rPr>
              <a:t>se</a:t>
            </a:r>
            <a:r>
              <a:rPr sz="1400" i="1" spc="130" dirty="0">
                <a:latin typeface="Cambria"/>
                <a:cs typeface="Cambria"/>
              </a:rPr>
              <a:t> </a:t>
            </a:r>
            <a:r>
              <a:rPr sz="1400" i="1" spc="45" dirty="0">
                <a:latin typeface="Cambria"/>
                <a:cs typeface="Cambria"/>
              </a:rPr>
              <a:t>od </a:t>
            </a:r>
            <a:r>
              <a:rPr sz="1400" i="1" dirty="0">
                <a:latin typeface="Cambria"/>
                <a:cs typeface="Cambria"/>
              </a:rPr>
              <a:t>obrazloženja</a:t>
            </a:r>
            <a:r>
              <a:rPr sz="1400" i="1" spc="49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prihoda</a:t>
            </a:r>
            <a:r>
              <a:rPr sz="1400" i="1" spc="400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i </a:t>
            </a:r>
            <a:r>
              <a:rPr sz="1400" i="1" spc="45" dirty="0">
                <a:latin typeface="Cambria"/>
                <a:cs typeface="Cambria"/>
              </a:rPr>
              <a:t>rashoda,</a:t>
            </a:r>
            <a:r>
              <a:rPr sz="1400" i="1" spc="6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primitaka</a:t>
            </a:r>
            <a:r>
              <a:rPr sz="1400" i="1" spc="245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i </a:t>
            </a:r>
            <a:r>
              <a:rPr sz="1400" i="1" dirty="0">
                <a:latin typeface="Cambria"/>
                <a:cs typeface="Cambria"/>
              </a:rPr>
              <a:t>izdataka</a:t>
            </a:r>
            <a:r>
              <a:rPr sz="1400" i="1" spc="15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te</a:t>
            </a:r>
            <a:r>
              <a:rPr sz="1400" i="1" spc="145" dirty="0">
                <a:latin typeface="Cambria"/>
                <a:cs typeface="Cambria"/>
              </a:rPr>
              <a:t> </a:t>
            </a:r>
            <a:r>
              <a:rPr sz="1400" i="1" spc="70" dirty="0">
                <a:latin typeface="Cambria"/>
                <a:cs typeface="Cambria"/>
              </a:rPr>
              <a:t>od</a:t>
            </a:r>
            <a:r>
              <a:rPr sz="1400" i="1" spc="14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prikaza </a:t>
            </a:r>
            <a:r>
              <a:rPr sz="1400" i="1" spc="45" dirty="0">
                <a:latin typeface="Cambria"/>
                <a:cs typeface="Cambria"/>
              </a:rPr>
              <a:t>manjka,</a:t>
            </a:r>
            <a:r>
              <a:rPr sz="1400" i="1" spc="6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odnosno</a:t>
            </a:r>
            <a:r>
              <a:rPr sz="1400" i="1" spc="265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viška </a:t>
            </a:r>
            <a:r>
              <a:rPr sz="1400" i="1" spc="10" dirty="0">
                <a:latin typeface="Cambria"/>
                <a:cs typeface="Cambria"/>
              </a:rPr>
              <a:t>proračuna.</a:t>
            </a:r>
            <a:r>
              <a:rPr sz="1400" i="1" spc="70" dirty="0">
                <a:latin typeface="Cambria"/>
                <a:cs typeface="Cambria"/>
              </a:rPr>
              <a:t> </a:t>
            </a:r>
            <a:r>
              <a:rPr sz="1400" i="1" spc="10" dirty="0">
                <a:latin typeface="Cambria"/>
                <a:cs typeface="Cambria"/>
              </a:rPr>
              <a:t>Sadrži</a:t>
            </a:r>
            <a:r>
              <a:rPr sz="1400" i="1" spc="250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i </a:t>
            </a:r>
            <a:r>
              <a:rPr sz="1400" i="1" spc="10" dirty="0">
                <a:latin typeface="Cambria"/>
                <a:cs typeface="Cambria"/>
              </a:rPr>
              <a:t>obrazloženje</a:t>
            </a:r>
            <a:r>
              <a:rPr sz="1400" i="1" spc="45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izvršenja </a:t>
            </a:r>
            <a:r>
              <a:rPr sz="1400" i="1" dirty="0">
                <a:latin typeface="Cambria"/>
                <a:cs typeface="Cambria"/>
              </a:rPr>
              <a:t>programa</a:t>
            </a:r>
            <a:r>
              <a:rPr sz="1400" i="1" spc="254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iz</a:t>
            </a:r>
            <a:r>
              <a:rPr sz="1400" i="1" spc="220" dirty="0">
                <a:latin typeface="Cambria"/>
                <a:cs typeface="Cambria"/>
              </a:rPr>
              <a:t> </a:t>
            </a:r>
            <a:r>
              <a:rPr sz="1400" i="1" spc="60" dirty="0">
                <a:latin typeface="Cambria"/>
                <a:cs typeface="Cambria"/>
              </a:rPr>
              <a:t>posebnog </a:t>
            </a:r>
            <a:r>
              <a:rPr sz="1400" i="1" spc="50" dirty="0">
                <a:latin typeface="Cambria"/>
                <a:cs typeface="Cambria"/>
              </a:rPr>
              <a:t>dijela</a:t>
            </a:r>
            <a:r>
              <a:rPr sz="1400" i="1" spc="8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proračuna</a:t>
            </a:r>
            <a:endParaRPr sz="1400" i="1" dirty="0">
              <a:latin typeface="Cambria"/>
              <a:cs typeface="Cambria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2213C842-8E6D-308B-D1B4-2FD17CAF9BA2}"/>
              </a:ext>
            </a:extLst>
          </p:cNvPr>
          <p:cNvSpPr txBox="1"/>
          <p:nvPr/>
        </p:nvSpPr>
        <p:spPr>
          <a:xfrm>
            <a:off x="8879865" y="2281571"/>
            <a:ext cx="1922145" cy="387234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400" b="1" i="1" spc="105" dirty="0">
                <a:latin typeface="Cambria"/>
                <a:cs typeface="Cambria"/>
              </a:rPr>
              <a:t>POSEBNI</a:t>
            </a:r>
            <a:r>
              <a:rPr sz="1400" b="1" i="1" spc="30" dirty="0">
                <a:latin typeface="Cambria"/>
                <a:cs typeface="Cambria"/>
              </a:rPr>
              <a:t> </a:t>
            </a:r>
            <a:r>
              <a:rPr sz="1400" b="1" i="1" spc="65" dirty="0">
                <a:latin typeface="Cambria"/>
                <a:cs typeface="Cambria"/>
              </a:rPr>
              <a:t>IZVJEŠTAJI</a:t>
            </a:r>
            <a:endParaRPr lang="hr-HR" sz="1400" b="1" i="1" spc="65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endParaRPr sz="1400" i="1" dirty="0">
              <a:latin typeface="Cambria"/>
              <a:cs typeface="Cambria"/>
            </a:endParaRPr>
          </a:p>
          <a:p>
            <a:pPr marL="91440" marR="84455" algn="ctr">
              <a:lnSpc>
                <a:spcPts val="1490"/>
              </a:lnSpc>
              <a:spcBef>
                <a:spcPts val="595"/>
              </a:spcBef>
            </a:pPr>
            <a:r>
              <a:rPr sz="1400" i="1" dirty="0">
                <a:latin typeface="Cambria"/>
                <a:cs typeface="Cambria"/>
              </a:rPr>
              <a:t>-Izvještaj</a:t>
            </a:r>
            <a:r>
              <a:rPr sz="1400" i="1" spc="185" dirty="0">
                <a:latin typeface="Cambria"/>
                <a:cs typeface="Cambria"/>
              </a:rPr>
              <a:t> </a:t>
            </a:r>
            <a:r>
              <a:rPr sz="1400" i="1" spc="55" dirty="0">
                <a:latin typeface="Cambria"/>
                <a:cs typeface="Cambria"/>
              </a:rPr>
              <a:t>o</a:t>
            </a:r>
            <a:r>
              <a:rPr sz="1400" i="1" spc="17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korištenju </a:t>
            </a:r>
            <a:r>
              <a:rPr sz="1400" i="1" dirty="0">
                <a:latin typeface="Cambria"/>
                <a:cs typeface="Cambria"/>
              </a:rPr>
              <a:t>proračunske</a:t>
            </a:r>
            <a:r>
              <a:rPr sz="1400" i="1" spc="35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zalihe</a:t>
            </a:r>
            <a:endParaRPr sz="1400" i="1" dirty="0">
              <a:latin typeface="Cambria"/>
              <a:cs typeface="Cambria"/>
            </a:endParaRPr>
          </a:p>
          <a:p>
            <a:pPr marL="91440" marR="83820" algn="ctr">
              <a:lnSpc>
                <a:spcPct val="87900"/>
              </a:lnSpc>
              <a:spcBef>
                <a:spcPts val="570"/>
              </a:spcBef>
            </a:pPr>
            <a:r>
              <a:rPr sz="1400" i="1" dirty="0">
                <a:latin typeface="Cambria"/>
                <a:cs typeface="Cambria"/>
              </a:rPr>
              <a:t>-Izvještaj</a:t>
            </a:r>
            <a:r>
              <a:rPr sz="1400" i="1" spc="180" dirty="0">
                <a:latin typeface="Cambria"/>
                <a:cs typeface="Cambria"/>
              </a:rPr>
              <a:t> </a:t>
            </a:r>
            <a:r>
              <a:rPr sz="1400" i="1" spc="55" dirty="0">
                <a:latin typeface="Cambria"/>
                <a:cs typeface="Cambria"/>
              </a:rPr>
              <a:t>o</a:t>
            </a:r>
            <a:r>
              <a:rPr sz="1400" i="1" spc="17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korištenju </a:t>
            </a:r>
            <a:r>
              <a:rPr sz="1400" i="1" dirty="0">
                <a:latin typeface="Cambria"/>
                <a:cs typeface="Cambria"/>
              </a:rPr>
              <a:t>sredstava</a:t>
            </a:r>
            <a:r>
              <a:rPr sz="1400" i="1" spc="27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fondova </a:t>
            </a:r>
            <a:r>
              <a:rPr sz="1400" i="1" dirty="0">
                <a:latin typeface="Cambria"/>
                <a:cs typeface="Cambria"/>
              </a:rPr>
              <a:t>Europske</a:t>
            </a:r>
            <a:r>
              <a:rPr sz="1400" i="1" spc="385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unije</a:t>
            </a:r>
            <a:endParaRPr sz="1400" i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400" i="1" dirty="0">
                <a:latin typeface="Cambria"/>
                <a:cs typeface="Cambria"/>
              </a:rPr>
              <a:t>-Izvještaj</a:t>
            </a:r>
            <a:r>
              <a:rPr sz="1400" i="1" spc="175" dirty="0">
                <a:latin typeface="Cambria"/>
                <a:cs typeface="Cambria"/>
              </a:rPr>
              <a:t> </a:t>
            </a:r>
            <a:r>
              <a:rPr sz="1400" i="1" spc="55" dirty="0">
                <a:latin typeface="Cambria"/>
                <a:cs typeface="Cambria"/>
              </a:rPr>
              <a:t>o</a:t>
            </a:r>
            <a:r>
              <a:rPr sz="1400" i="1" spc="16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zaduživanju</a:t>
            </a:r>
            <a:endParaRPr sz="1400" i="1" dirty="0">
              <a:latin typeface="Cambria"/>
              <a:cs typeface="Cambria"/>
            </a:endParaRPr>
          </a:p>
          <a:p>
            <a:pPr marL="232410" marR="223520" indent="-4445" algn="ctr">
              <a:lnSpc>
                <a:spcPts val="1490"/>
              </a:lnSpc>
              <a:spcBef>
                <a:spcPts val="570"/>
              </a:spcBef>
            </a:pPr>
            <a:r>
              <a:rPr sz="1400" i="1" dirty="0">
                <a:latin typeface="Cambria"/>
                <a:cs typeface="Cambria"/>
              </a:rPr>
              <a:t>-Izvještaj</a:t>
            </a:r>
            <a:r>
              <a:rPr sz="1400" i="1" spc="175" dirty="0">
                <a:latin typeface="Cambria"/>
                <a:cs typeface="Cambria"/>
              </a:rPr>
              <a:t> </a:t>
            </a:r>
            <a:r>
              <a:rPr sz="1400" i="1" spc="55" dirty="0">
                <a:latin typeface="Cambria"/>
                <a:cs typeface="Cambria"/>
              </a:rPr>
              <a:t>o</a:t>
            </a:r>
            <a:r>
              <a:rPr sz="1400" i="1" spc="160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danim </a:t>
            </a:r>
            <a:r>
              <a:rPr sz="1400" i="1" dirty="0">
                <a:latin typeface="Cambria"/>
                <a:cs typeface="Cambria"/>
              </a:rPr>
              <a:t>zajmovima</a:t>
            </a:r>
            <a:r>
              <a:rPr sz="1400" i="1" spc="290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i </a:t>
            </a:r>
            <a:r>
              <a:rPr sz="1400" i="1" dirty="0">
                <a:latin typeface="Cambria"/>
                <a:cs typeface="Cambria"/>
              </a:rPr>
              <a:t>potraživanjima</a:t>
            </a:r>
            <a:r>
              <a:rPr sz="1400" i="1" spc="370" dirty="0">
                <a:latin typeface="Cambria"/>
                <a:cs typeface="Cambria"/>
              </a:rPr>
              <a:t> </a:t>
            </a:r>
            <a:r>
              <a:rPr sz="1400" i="1" spc="45" dirty="0">
                <a:latin typeface="Cambria"/>
                <a:cs typeface="Cambria"/>
              </a:rPr>
              <a:t>po </a:t>
            </a:r>
            <a:r>
              <a:rPr sz="1400" i="1" dirty="0">
                <a:latin typeface="Cambria"/>
                <a:cs typeface="Cambria"/>
              </a:rPr>
              <a:t>danim</a:t>
            </a:r>
            <a:r>
              <a:rPr sz="1400" i="1" spc="25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zajmovima</a:t>
            </a:r>
            <a:endParaRPr sz="1400" i="1" dirty="0">
              <a:latin typeface="Cambria"/>
              <a:cs typeface="Cambria"/>
            </a:endParaRPr>
          </a:p>
          <a:p>
            <a:pPr marL="244475" marR="240029" algn="ctr">
              <a:lnSpc>
                <a:spcPts val="1490"/>
              </a:lnSpc>
              <a:spcBef>
                <a:spcPts val="545"/>
              </a:spcBef>
            </a:pPr>
            <a:r>
              <a:rPr sz="1400" i="1" dirty="0">
                <a:latin typeface="Cambria"/>
                <a:cs typeface="Cambria"/>
              </a:rPr>
              <a:t>-Izvještaj</a:t>
            </a:r>
            <a:r>
              <a:rPr sz="1400" i="1" spc="175" dirty="0">
                <a:latin typeface="Cambria"/>
                <a:cs typeface="Cambria"/>
              </a:rPr>
              <a:t> </a:t>
            </a:r>
            <a:r>
              <a:rPr sz="1400" i="1" spc="55" dirty="0">
                <a:latin typeface="Cambria"/>
                <a:cs typeface="Cambria"/>
              </a:rPr>
              <a:t>o</a:t>
            </a:r>
            <a:r>
              <a:rPr sz="1400" i="1" spc="160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danim </a:t>
            </a:r>
            <a:r>
              <a:rPr sz="1400" i="1" spc="-10" dirty="0">
                <a:latin typeface="Cambria"/>
                <a:cs typeface="Cambria"/>
              </a:rPr>
              <a:t>jamstvima</a:t>
            </a:r>
            <a:endParaRPr sz="1400" i="1" dirty="0">
              <a:latin typeface="Cambria"/>
              <a:cs typeface="Cambria"/>
            </a:endParaRPr>
          </a:p>
          <a:p>
            <a:pPr marL="12700" marR="5080" indent="-5715" algn="ctr">
              <a:lnSpc>
                <a:spcPct val="87900"/>
              </a:lnSpc>
              <a:spcBef>
                <a:spcPts val="570"/>
              </a:spcBef>
            </a:pPr>
            <a:r>
              <a:rPr sz="1400" i="1" dirty="0">
                <a:latin typeface="Cambria"/>
                <a:cs typeface="Cambria"/>
              </a:rPr>
              <a:t>-Izvještaj</a:t>
            </a:r>
            <a:r>
              <a:rPr sz="1400" i="1" spc="175" dirty="0">
                <a:latin typeface="Cambria"/>
                <a:cs typeface="Cambria"/>
              </a:rPr>
              <a:t> </a:t>
            </a:r>
            <a:r>
              <a:rPr sz="1400" i="1" spc="55" dirty="0">
                <a:latin typeface="Cambria"/>
                <a:cs typeface="Cambria"/>
              </a:rPr>
              <a:t>o</a:t>
            </a:r>
            <a:r>
              <a:rPr sz="1400" i="1" spc="16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stanju </a:t>
            </a:r>
            <a:r>
              <a:rPr sz="1400" i="1" dirty="0">
                <a:latin typeface="Cambria"/>
                <a:cs typeface="Cambria"/>
              </a:rPr>
              <a:t>potraživanja</a:t>
            </a:r>
            <a:r>
              <a:rPr sz="1400" i="1" spc="20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i</a:t>
            </a:r>
            <a:r>
              <a:rPr sz="1400" i="1" spc="16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dospjelih obveza</a:t>
            </a:r>
            <a:endParaRPr sz="1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2552700" marR="121920" indent="-2426970">
              <a:lnSpc>
                <a:spcPts val="5160"/>
              </a:lnSpc>
              <a:spcBef>
                <a:spcPts val="5"/>
              </a:spcBef>
            </a:pPr>
            <a:r>
              <a:rPr lang="pl-PL" sz="4800" i="1" spc="-760" dirty="0">
                <a:solidFill>
                  <a:schemeClr val="tx1"/>
                </a:solidFill>
                <a:latin typeface="+mn-lt"/>
                <a:cs typeface="Cambria"/>
              </a:rPr>
              <a:t>IZMJENE</a:t>
            </a:r>
            <a:r>
              <a:rPr lang="pl-PL" sz="4800" i="1" spc="555" dirty="0">
                <a:solidFill>
                  <a:schemeClr val="tx1"/>
                </a:solidFill>
                <a:latin typeface="+mn-lt"/>
                <a:cs typeface="Cambria"/>
              </a:rPr>
              <a:t> </a:t>
            </a:r>
            <a:r>
              <a:rPr lang="pl-PL" sz="4800" i="1" spc="-330" dirty="0">
                <a:solidFill>
                  <a:schemeClr val="tx1"/>
                </a:solidFill>
                <a:latin typeface="+mn-lt"/>
                <a:cs typeface="Cambria"/>
              </a:rPr>
              <a:t>I</a:t>
            </a:r>
            <a:r>
              <a:rPr lang="pl-PL" sz="4800" i="1" spc="550" dirty="0">
                <a:solidFill>
                  <a:schemeClr val="tx1"/>
                </a:solidFill>
                <a:latin typeface="+mn-lt"/>
                <a:cs typeface="Cambria"/>
              </a:rPr>
              <a:t> </a:t>
            </a:r>
            <a:r>
              <a:rPr lang="pl-PL" sz="4800" i="1" spc="-965" dirty="0">
                <a:solidFill>
                  <a:schemeClr val="tx1"/>
                </a:solidFill>
                <a:latin typeface="+mn-lt"/>
                <a:cs typeface="Cambria"/>
              </a:rPr>
              <a:t>DOPUNE</a:t>
            </a:r>
            <a:r>
              <a:rPr lang="pl-PL" sz="4800" i="1" spc="545" dirty="0">
                <a:solidFill>
                  <a:schemeClr val="tx1"/>
                </a:solidFill>
                <a:latin typeface="+mn-lt"/>
                <a:cs typeface="Cambria"/>
              </a:rPr>
              <a:t> </a:t>
            </a:r>
            <a:r>
              <a:rPr lang="pl-PL" sz="4800" i="1" spc="-815" dirty="0">
                <a:solidFill>
                  <a:schemeClr val="tx1"/>
                </a:solidFill>
                <a:latin typeface="+mn-lt"/>
                <a:cs typeface="Cambria"/>
              </a:rPr>
              <a:t>PRORAČUNA  </a:t>
            </a:r>
            <a:r>
              <a:rPr lang="pl-PL" sz="4800" i="1" spc="-865" dirty="0">
                <a:solidFill>
                  <a:schemeClr val="tx1"/>
                </a:solidFill>
                <a:latin typeface="+mn-lt"/>
                <a:cs typeface="Cambria"/>
              </a:rPr>
              <a:t>ZA</a:t>
            </a:r>
            <a:r>
              <a:rPr lang="pl-PL" sz="4800" i="1" spc="545" dirty="0">
                <a:solidFill>
                  <a:schemeClr val="tx1"/>
                </a:solidFill>
                <a:latin typeface="+mn-lt"/>
                <a:cs typeface="Cambria"/>
              </a:rPr>
              <a:t> </a:t>
            </a:r>
            <a:r>
              <a:rPr lang="pl-PL" sz="4800" i="1" spc="-780" dirty="0">
                <a:solidFill>
                  <a:schemeClr val="tx1"/>
                </a:solidFill>
                <a:latin typeface="+mn-lt"/>
                <a:cs typeface="Cambria"/>
              </a:rPr>
              <a:t>2025.</a:t>
            </a:r>
            <a:endParaRPr lang="pl-PL" sz="4800" i="1" dirty="0">
              <a:solidFill>
                <a:schemeClr val="tx1"/>
              </a:solidFill>
              <a:latin typeface="+mn-lt"/>
              <a:cs typeface="Cambri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690A07A-7AE4-44D1-1538-74D65C5649DB}"/>
              </a:ext>
            </a:extLst>
          </p:cNvPr>
          <p:cNvSpPr txBox="1"/>
          <p:nvPr/>
        </p:nvSpPr>
        <p:spPr>
          <a:xfrm>
            <a:off x="1239308" y="2302510"/>
            <a:ext cx="2751455" cy="11150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935"/>
              </a:lnSpc>
              <a:spcBef>
                <a:spcPts val="95"/>
              </a:spcBef>
              <a:buClr>
                <a:srgbClr val="9E3611"/>
              </a:buClr>
              <a:buSzPct val="84210"/>
              <a:buFont typeface="Wingdings" panose="05000000000000000000" pitchFamily="2" charset="2"/>
              <a:buChar char="q"/>
              <a:tabLst>
                <a:tab pos="194945" algn="l"/>
              </a:tabLst>
            </a:pPr>
            <a:r>
              <a:rPr sz="1900" i="1" dirty="0">
                <a:latin typeface="Cambria"/>
                <a:cs typeface="Cambria"/>
              </a:rPr>
              <a:t>P</a:t>
            </a:r>
            <a:r>
              <a:rPr lang="hr-HR" sz="1900" i="1" dirty="0" err="1">
                <a:latin typeface="Cambria"/>
                <a:cs typeface="Cambria"/>
              </a:rPr>
              <a:t>roračun</a:t>
            </a:r>
            <a:r>
              <a:rPr sz="1900" i="1" spc="290" dirty="0">
                <a:latin typeface="Cambria"/>
                <a:cs typeface="Cambria"/>
              </a:rPr>
              <a:t> </a:t>
            </a:r>
            <a:r>
              <a:rPr lang="hr-HR" sz="1900" i="1" spc="80" dirty="0">
                <a:latin typeface="Cambria"/>
                <a:cs typeface="Cambria"/>
              </a:rPr>
              <a:t>za</a:t>
            </a:r>
            <a:r>
              <a:rPr sz="1900" i="1" spc="250" dirty="0">
                <a:latin typeface="Cambria"/>
                <a:cs typeface="Cambria"/>
              </a:rPr>
              <a:t> </a:t>
            </a:r>
            <a:r>
              <a:rPr sz="1900" i="1" spc="-20" dirty="0">
                <a:latin typeface="Cambria"/>
                <a:cs typeface="Cambria"/>
              </a:rPr>
              <a:t>202</a:t>
            </a:r>
            <a:r>
              <a:rPr lang="hr-HR" sz="1900" i="1" spc="-20" dirty="0">
                <a:latin typeface="Cambria"/>
                <a:cs typeface="Cambria"/>
              </a:rPr>
              <a:t>5</a:t>
            </a:r>
            <a:r>
              <a:rPr sz="1900" i="1" spc="-20" dirty="0">
                <a:latin typeface="Cambria"/>
                <a:cs typeface="Cambria"/>
              </a:rPr>
              <a:t>.</a:t>
            </a:r>
            <a:endParaRPr sz="1900" i="1" dirty="0">
              <a:latin typeface="Cambria"/>
              <a:cs typeface="Cambria"/>
            </a:endParaRPr>
          </a:p>
          <a:p>
            <a:pPr marL="194945">
              <a:lnSpc>
                <a:spcPts val="1595"/>
              </a:lnSpc>
            </a:pPr>
            <a:r>
              <a:rPr lang="hr-HR" sz="1900" i="1" spc="90" dirty="0">
                <a:latin typeface="Cambria"/>
                <a:cs typeface="Cambria"/>
              </a:rPr>
              <a:t>   usvojen je na</a:t>
            </a:r>
            <a:r>
              <a:rPr sz="1900" i="1" spc="90" dirty="0">
                <a:latin typeface="Cambria"/>
                <a:cs typeface="Cambria"/>
              </a:rPr>
              <a:t> </a:t>
            </a:r>
            <a:r>
              <a:rPr lang="hr-HR" sz="1900" i="1" spc="90" dirty="0">
                <a:latin typeface="Cambria"/>
                <a:cs typeface="Cambria"/>
              </a:rPr>
              <a:t>37</a:t>
            </a:r>
            <a:r>
              <a:rPr sz="1900" i="1" spc="-25" dirty="0">
                <a:latin typeface="Cambria"/>
                <a:cs typeface="Cambria"/>
              </a:rPr>
              <a:t>.</a:t>
            </a:r>
            <a:r>
              <a:rPr lang="hr-HR" sz="1900" i="1" spc="-25" dirty="0">
                <a:latin typeface="Cambria"/>
                <a:cs typeface="Cambria"/>
              </a:rPr>
              <a:t>   </a:t>
            </a:r>
          </a:p>
          <a:p>
            <a:pPr marL="194945">
              <a:lnSpc>
                <a:spcPts val="1595"/>
              </a:lnSpc>
            </a:pPr>
            <a:r>
              <a:rPr lang="hr-HR" sz="1900" i="1" spc="-25" dirty="0">
                <a:latin typeface="Cambria"/>
                <a:cs typeface="Cambria"/>
              </a:rPr>
              <a:t>   sjednici Općinskog vijeća  </a:t>
            </a:r>
          </a:p>
          <a:p>
            <a:pPr marL="194945">
              <a:lnSpc>
                <a:spcPts val="1595"/>
              </a:lnSpc>
            </a:pPr>
            <a:r>
              <a:rPr lang="hr-HR" sz="1900" i="1" spc="-25" dirty="0">
                <a:latin typeface="Cambria"/>
                <a:cs typeface="Cambria"/>
              </a:rPr>
              <a:t>   održanoj 18.12.2024.</a:t>
            </a:r>
            <a:endParaRPr sz="1900" i="1" dirty="0">
              <a:latin typeface="Cambria"/>
              <a:cs typeface="Cambria"/>
            </a:endParaRPr>
          </a:p>
          <a:p>
            <a:pPr marL="194945">
              <a:lnSpc>
                <a:spcPts val="1945"/>
              </a:lnSpc>
            </a:pPr>
            <a:endParaRPr sz="1900" i="1" dirty="0">
              <a:latin typeface="Cambria"/>
              <a:cs typeface="Cambria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DE73CBA-ED14-8D71-579E-B364F3448F52}"/>
              </a:ext>
            </a:extLst>
          </p:cNvPr>
          <p:cNvSpPr txBox="1"/>
          <p:nvPr/>
        </p:nvSpPr>
        <p:spPr>
          <a:xfrm>
            <a:off x="5452384" y="2246381"/>
            <a:ext cx="4853844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945"/>
              </a:lnSpc>
              <a:spcBef>
                <a:spcPts val="95"/>
              </a:spcBef>
              <a:buClr>
                <a:srgbClr val="9E3611"/>
              </a:buClr>
              <a:buSzPct val="84210"/>
              <a:buFont typeface="Wingdings" panose="05000000000000000000" pitchFamily="2" charset="2"/>
              <a:buChar char="q"/>
              <a:tabLst>
                <a:tab pos="194945" algn="l"/>
              </a:tabLst>
            </a:pPr>
            <a:r>
              <a:rPr lang="hr-HR" sz="1900" i="1" dirty="0">
                <a:latin typeface="Cambria"/>
                <a:cs typeface="Cambria"/>
              </a:rPr>
              <a:t>Tijekom </a:t>
            </a:r>
            <a:r>
              <a:rPr sz="1900" i="1" dirty="0">
                <a:latin typeface="Cambria"/>
                <a:cs typeface="Cambria"/>
              </a:rPr>
              <a:t>202</a:t>
            </a:r>
            <a:r>
              <a:rPr lang="hr-HR" sz="1900" i="1" dirty="0">
                <a:latin typeface="Cambria"/>
                <a:cs typeface="Cambria"/>
              </a:rPr>
              <a:t>5</a:t>
            </a:r>
            <a:r>
              <a:rPr sz="1900" i="1" dirty="0">
                <a:latin typeface="Cambria"/>
                <a:cs typeface="Cambria"/>
              </a:rPr>
              <a:t>.</a:t>
            </a:r>
            <a:r>
              <a:rPr lang="hr-HR" sz="1900" i="1" dirty="0">
                <a:latin typeface="Cambria"/>
                <a:cs typeface="Cambria"/>
              </a:rPr>
              <a:t> uslijedile su tri izmjene i dopune proračuna:</a:t>
            </a:r>
          </a:p>
          <a:p>
            <a:pPr marL="12700">
              <a:lnSpc>
                <a:spcPts val="1945"/>
              </a:lnSpc>
              <a:spcBef>
                <a:spcPts val="95"/>
              </a:spcBef>
              <a:buClr>
                <a:srgbClr val="9E3611"/>
              </a:buClr>
              <a:buSzPct val="84210"/>
              <a:tabLst>
                <a:tab pos="194945" algn="l"/>
              </a:tabLst>
            </a:pPr>
            <a:endParaRPr lang="hr-HR" sz="1900" i="1" dirty="0">
              <a:latin typeface="Cambria"/>
              <a:cs typeface="Cambria"/>
            </a:endParaRPr>
          </a:p>
          <a:p>
            <a:pPr marL="12700">
              <a:lnSpc>
                <a:spcPts val="1945"/>
              </a:lnSpc>
              <a:spcBef>
                <a:spcPts val="95"/>
              </a:spcBef>
              <a:buClr>
                <a:srgbClr val="9E3611"/>
              </a:buClr>
              <a:buSzPct val="84210"/>
              <a:tabLst>
                <a:tab pos="194945" algn="l"/>
              </a:tabLst>
            </a:pPr>
            <a:r>
              <a:rPr lang="hr-HR" sz="1900" i="1" dirty="0">
                <a:latin typeface="Cambria"/>
                <a:cs typeface="Cambria"/>
              </a:rPr>
              <a:t>1. Izmjene i dopune proračuna za 2025. usvojene na 2. sjednici Općinskog vijeća održanoj 30.06.2025.</a:t>
            </a:r>
          </a:p>
          <a:p>
            <a:pPr marL="12700">
              <a:lnSpc>
                <a:spcPts val="1945"/>
              </a:lnSpc>
              <a:spcBef>
                <a:spcPts val="500"/>
              </a:spcBef>
              <a:tabLst>
                <a:tab pos="252095" algn="l"/>
              </a:tabLst>
            </a:pPr>
            <a:r>
              <a:rPr lang="hr-HR" sz="1900" i="1" dirty="0">
                <a:latin typeface="Cambria"/>
                <a:cs typeface="Cambria"/>
              </a:rPr>
              <a:t>2. Izmjene i dopune proračuna za 2025. usvojene na 4. sjednici Općinskog vijeća održanoj 07.10.2025.</a:t>
            </a:r>
          </a:p>
          <a:p>
            <a:pPr marL="12700">
              <a:lnSpc>
                <a:spcPts val="1945"/>
              </a:lnSpc>
              <a:spcBef>
                <a:spcPts val="500"/>
              </a:spcBef>
              <a:tabLst>
                <a:tab pos="252095" algn="l"/>
              </a:tabLst>
            </a:pPr>
            <a:r>
              <a:rPr lang="hr-HR" sz="1900" i="1" spc="50" dirty="0">
                <a:latin typeface="Cambria"/>
                <a:cs typeface="Cambria"/>
              </a:rPr>
              <a:t>3. </a:t>
            </a:r>
            <a:r>
              <a:rPr lang="hr-HR" sz="1900" i="1" dirty="0">
                <a:latin typeface="Cambria"/>
                <a:cs typeface="Cambria"/>
              </a:rPr>
              <a:t>Izmjene i dopune proračuna za 2025. usvojene na 7. sjednici Općinskog vijeća održanoj 30.12.2025.</a:t>
            </a:r>
          </a:p>
          <a:p>
            <a:pPr marL="12700">
              <a:lnSpc>
                <a:spcPts val="1945"/>
              </a:lnSpc>
              <a:spcBef>
                <a:spcPts val="500"/>
              </a:spcBef>
              <a:tabLst>
                <a:tab pos="252095" algn="l"/>
              </a:tabLst>
            </a:pPr>
            <a:endParaRPr sz="19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CA7B893-F289-5C0C-B568-6795FE27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6" y="1020283"/>
            <a:ext cx="10465749" cy="1143000"/>
          </a:xfrm>
        </p:spPr>
        <p:txBody>
          <a:bodyPr>
            <a:normAutofit/>
          </a:bodyPr>
          <a:lstStyle/>
          <a:p>
            <a:r>
              <a:rPr lang="hr-HR" sz="4000" i="1" dirty="0">
                <a:solidFill>
                  <a:schemeClr val="tx1"/>
                </a:solidFill>
              </a:rPr>
              <a:t>Proračunski korisnik Općine Ivankovo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3F318F13-727F-6E99-3C25-0F55EB3D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84205"/>
            <a:ext cx="10972800" cy="4389120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b="1" i="1" dirty="0"/>
              <a:t>Predškolska ustanova Dječji vrtić Ivankovo</a:t>
            </a:r>
          </a:p>
        </p:txBody>
      </p:sp>
      <p:pic>
        <p:nvPicPr>
          <p:cNvPr id="10" name="Slika 9" descr="Slika na kojoj se prikazuje tekst, grafika, Font, grafički dizajn&#10;&#10;Sadržaj generiran umjetnom inteligencijom može biti netočan.">
            <a:extLst>
              <a:ext uri="{FF2B5EF4-FFF2-40B4-BE49-F238E27FC236}">
                <a16:creationId xmlns:a16="http://schemas.microsoft.com/office/drawing/2014/main" id="{0E83DC69-2896-B0AC-CFD5-9B88C1F2A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3"/>
          <a:stretch/>
        </p:blipFill>
        <p:spPr bwMode="auto">
          <a:xfrm>
            <a:off x="7001509" y="2880961"/>
            <a:ext cx="1837690" cy="1648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bject 21">
            <a:extLst>
              <a:ext uri="{FF2B5EF4-FFF2-40B4-BE49-F238E27FC236}">
                <a16:creationId xmlns:a16="http://schemas.microsoft.com/office/drawing/2014/main" id="{00AF494A-6CF6-BB82-336D-A2A0C29D53E3}"/>
              </a:ext>
            </a:extLst>
          </p:cNvPr>
          <p:cNvSpPr txBox="1"/>
          <p:nvPr/>
        </p:nvSpPr>
        <p:spPr>
          <a:xfrm>
            <a:off x="2399156" y="3143757"/>
            <a:ext cx="3696843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940">
              <a:lnSpc>
                <a:spcPts val="2280"/>
              </a:lnSpc>
              <a:spcBef>
                <a:spcPts val="90"/>
              </a:spcBef>
            </a:pPr>
            <a:r>
              <a:rPr sz="2000" i="1" spc="-254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CC99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www.vrtic-</a:t>
            </a:r>
            <a:r>
              <a:rPr sz="2000" i="1" spc="-28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CC99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ivankovo.hr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</a:pPr>
            <a:r>
              <a:rPr sz="2000" i="1" spc="-23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CC99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djecjivrticivankovo@gmail.com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1FCA3A3E-BED7-BAA9-A5B6-849A3ACD957D}"/>
              </a:ext>
            </a:extLst>
          </p:cNvPr>
          <p:cNvSpPr txBox="1"/>
          <p:nvPr/>
        </p:nvSpPr>
        <p:spPr>
          <a:xfrm>
            <a:off x="1389327" y="3163747"/>
            <a:ext cx="918037" cy="3064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940">
              <a:lnSpc>
                <a:spcPts val="2280"/>
              </a:lnSpc>
              <a:spcBef>
                <a:spcPts val="90"/>
              </a:spcBef>
            </a:pPr>
            <a:r>
              <a:rPr lang="hr-HR" sz="2000" i="1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E-mail: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0EC9304F-4A8F-CE44-95B1-6E6AB2DA55D9}"/>
              </a:ext>
            </a:extLst>
          </p:cNvPr>
          <p:cNvSpPr txBox="1"/>
          <p:nvPr/>
        </p:nvSpPr>
        <p:spPr>
          <a:xfrm>
            <a:off x="1389326" y="3924628"/>
            <a:ext cx="918037" cy="3064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940">
              <a:lnSpc>
                <a:spcPts val="2280"/>
              </a:lnSpc>
              <a:spcBef>
                <a:spcPts val="90"/>
              </a:spcBef>
            </a:pPr>
            <a:r>
              <a:rPr lang="hr-HR" sz="2000" i="1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Tel.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5B0D217-95E7-33D3-1D5D-A19D596EF96A}"/>
              </a:ext>
            </a:extLst>
          </p:cNvPr>
          <p:cNvSpPr txBox="1"/>
          <p:nvPr/>
        </p:nvSpPr>
        <p:spPr>
          <a:xfrm>
            <a:off x="2307363" y="3924628"/>
            <a:ext cx="1760435" cy="6142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940">
              <a:lnSpc>
                <a:spcPts val="2280"/>
              </a:lnSpc>
              <a:spcBef>
                <a:spcPts val="90"/>
              </a:spcBef>
            </a:pPr>
            <a:r>
              <a:rPr lang="hr-HR" sz="2000" i="1" dirty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032/443-654</a:t>
            </a:r>
          </a:p>
          <a:p>
            <a:pPr marL="27940">
              <a:lnSpc>
                <a:spcPts val="2280"/>
              </a:lnSpc>
              <a:spcBef>
                <a:spcPts val="90"/>
              </a:spcBef>
            </a:pPr>
            <a:endParaRPr sz="2000" i="1" dirty="0">
              <a:solidFill>
                <a:schemeClr val="accent2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18052AC0-AFDB-0CB4-9B1F-AE0BD7929C31}"/>
              </a:ext>
            </a:extLst>
          </p:cNvPr>
          <p:cNvSpPr txBox="1"/>
          <p:nvPr/>
        </p:nvSpPr>
        <p:spPr>
          <a:xfrm>
            <a:off x="1060500" y="4941823"/>
            <a:ext cx="4514215" cy="7943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0"/>
              </a:spcBef>
              <a:buClr>
                <a:srgbClr val="9E3611"/>
              </a:buClr>
              <a:buSzPct val="83333"/>
              <a:tabLst>
                <a:tab pos="194945" algn="l"/>
              </a:tabLst>
            </a:pPr>
            <a:r>
              <a:rPr sz="1800" i="1" dirty="0">
                <a:latin typeface="Cambria"/>
                <a:cs typeface="Cambria"/>
              </a:rPr>
              <a:t>U</a:t>
            </a:r>
            <a:r>
              <a:rPr sz="1800" i="1" spc="16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202</a:t>
            </a:r>
            <a:r>
              <a:rPr lang="hr-HR" sz="1800" i="1" dirty="0">
                <a:latin typeface="Cambria"/>
                <a:cs typeface="Cambria"/>
              </a:rPr>
              <a:t>5</a:t>
            </a:r>
            <a:r>
              <a:rPr sz="1800" i="1" dirty="0">
                <a:latin typeface="Cambria"/>
                <a:cs typeface="Cambria"/>
              </a:rPr>
              <a:t>.</a:t>
            </a:r>
            <a:r>
              <a:rPr sz="1800" i="1" spc="-95" dirty="0">
                <a:latin typeface="Cambria"/>
                <a:cs typeface="Cambria"/>
              </a:rPr>
              <a:t> </a:t>
            </a:r>
            <a:r>
              <a:rPr sz="1800" i="1" spc="55" dirty="0">
                <a:latin typeface="Cambria"/>
                <a:cs typeface="Cambria"/>
              </a:rPr>
              <a:t>godini</a:t>
            </a:r>
            <a:r>
              <a:rPr sz="1800" i="1" spc="19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izvršeni</a:t>
            </a:r>
            <a:r>
              <a:rPr sz="1800" i="1" spc="19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su</a:t>
            </a:r>
            <a:r>
              <a:rPr sz="1800" i="1" spc="15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rashodi</a:t>
            </a:r>
            <a:r>
              <a:rPr sz="1800" i="1" spc="150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za </a:t>
            </a:r>
            <a:r>
              <a:rPr sz="1800" i="1" spc="50" dirty="0">
                <a:latin typeface="Cambria"/>
                <a:cs typeface="Cambria"/>
              </a:rPr>
              <a:t>redovno</a:t>
            </a:r>
            <a:r>
              <a:rPr sz="1800" i="1" spc="195" dirty="0">
                <a:latin typeface="Cambria"/>
                <a:cs typeface="Cambria"/>
              </a:rPr>
              <a:t> </a:t>
            </a:r>
            <a:r>
              <a:rPr sz="1800" i="1" spc="50" dirty="0">
                <a:latin typeface="Cambria"/>
                <a:cs typeface="Cambria"/>
              </a:rPr>
              <a:t>obavljanje</a:t>
            </a:r>
            <a:r>
              <a:rPr sz="1800" i="1" spc="10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djelatnosti</a:t>
            </a:r>
            <a:r>
              <a:rPr sz="1800" i="1" spc="14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proračunskog </a:t>
            </a:r>
            <a:r>
              <a:rPr sz="1800" i="1" dirty="0">
                <a:latin typeface="Cambria"/>
                <a:cs typeface="Cambria"/>
              </a:rPr>
              <a:t>korisnika</a:t>
            </a:r>
            <a:r>
              <a:rPr sz="1800" i="1" spc="17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u</a:t>
            </a:r>
            <a:r>
              <a:rPr sz="1800" i="1" spc="19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iznosu</a:t>
            </a:r>
            <a:r>
              <a:rPr sz="1800" i="1" spc="190" dirty="0">
                <a:latin typeface="Cambria"/>
                <a:cs typeface="Cambria"/>
              </a:rPr>
              <a:t> </a:t>
            </a:r>
            <a:r>
              <a:rPr sz="1800" i="1" spc="114" dirty="0">
                <a:latin typeface="Cambria"/>
                <a:cs typeface="Cambria"/>
              </a:rPr>
              <a:t>od</a:t>
            </a:r>
            <a:r>
              <a:rPr sz="1800" i="1" spc="225" dirty="0">
                <a:latin typeface="Cambria"/>
                <a:cs typeface="Cambria"/>
              </a:rPr>
              <a:t> </a:t>
            </a:r>
            <a:r>
              <a:rPr lang="hr-HR" sz="1800" i="1" spc="225" dirty="0">
                <a:latin typeface="Cambria"/>
                <a:cs typeface="Cambria"/>
              </a:rPr>
              <a:t>936.480,86 </a:t>
            </a:r>
            <a:r>
              <a:rPr sz="1800" i="1" spc="-10" dirty="0" err="1">
                <a:latin typeface="Cambria"/>
                <a:cs typeface="Cambria"/>
              </a:rPr>
              <a:t>eura</a:t>
            </a:r>
            <a:r>
              <a:rPr sz="1800" i="1" spc="-10" dirty="0">
                <a:latin typeface="Cambria"/>
                <a:cs typeface="Cambria"/>
              </a:rPr>
              <a:t>.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24" name="Naslov 2">
            <a:extLst>
              <a:ext uri="{FF2B5EF4-FFF2-40B4-BE49-F238E27FC236}">
                <a16:creationId xmlns:a16="http://schemas.microsoft.com/office/drawing/2014/main" id="{068B374B-73F7-5EF8-124E-DD45F02AF4A2}"/>
              </a:ext>
            </a:extLst>
          </p:cNvPr>
          <p:cNvSpPr txBox="1">
            <a:spLocks/>
          </p:cNvSpPr>
          <p:nvPr/>
        </p:nvSpPr>
        <p:spPr>
          <a:xfrm>
            <a:off x="8761944" y="2857499"/>
            <a:ext cx="3926948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/>
              <a:t>DJEČJI VRTIĆ IVANKOVO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 descr="$PPTXTitle">
            <a:extLst>
              <a:ext uri="{FF2B5EF4-FFF2-40B4-BE49-F238E27FC236}">
                <a16:creationId xmlns:a16="http://schemas.microsoft.com/office/drawing/2014/main" id="{61DCA689-2DAD-E976-ED1C-0AACE27DF008}"/>
              </a:ext>
            </a:extLst>
          </p:cNvPr>
          <p:cNvSpPr txBox="1">
            <a:spLocks/>
          </p:cNvSpPr>
          <p:nvPr/>
        </p:nvSpPr>
        <p:spPr>
          <a:xfrm>
            <a:off x="763424" y="3786153"/>
            <a:ext cx="4235865" cy="914033"/>
          </a:xfrm>
          <a:prstGeom prst="rect">
            <a:avLst/>
          </a:prstGeom>
        </p:spPr>
        <p:txBody>
          <a:bodyPr vert="horz" wrap="square" lIns="0" tIns="6223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endParaRPr lang="hr-HR" sz="4000" i="1" spc="-490" dirty="0">
              <a:solidFill>
                <a:schemeClr val="tx1"/>
              </a:solidFill>
            </a:endParaRPr>
          </a:p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r>
              <a:rPr lang="hr-HR" sz="4000" i="1" spc="-49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F6E843E-E53C-9F8C-1E75-3AC0715A4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89" y="1541949"/>
            <a:ext cx="5785886" cy="4799030"/>
          </a:xfrm>
          <a:prstGeom prst="rect">
            <a:avLst/>
          </a:prstGeom>
        </p:spPr>
      </p:pic>
      <p:sp>
        <p:nvSpPr>
          <p:cNvPr id="21" name="Naslov 2">
            <a:extLst>
              <a:ext uri="{FF2B5EF4-FFF2-40B4-BE49-F238E27FC236}">
                <a16:creationId xmlns:a16="http://schemas.microsoft.com/office/drawing/2014/main" id="{8B6A3008-0A70-854C-227E-EB509F69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3594931" cy="3491897"/>
          </a:xfrm>
        </p:spPr>
        <p:txBody>
          <a:bodyPr rtlCol="0">
            <a:normAutofit/>
          </a:bodyPr>
          <a:lstStyle/>
          <a:p>
            <a:pPr rtl="0"/>
            <a:r>
              <a:rPr lang="hr-HR" sz="3600" i="1" dirty="0">
                <a:solidFill>
                  <a:schemeClr val="tx1"/>
                </a:solidFill>
              </a:rPr>
              <a:t>STRUKTURA OSTVARENJA PRIHODA 2025. I USPOREDBA SA 2024.</a:t>
            </a: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82F0-F6FC-CAC5-AC00-A8D54ADF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 descr="$PPTXTitle">
            <a:extLst>
              <a:ext uri="{FF2B5EF4-FFF2-40B4-BE49-F238E27FC236}">
                <a16:creationId xmlns:a16="http://schemas.microsoft.com/office/drawing/2014/main" id="{1A253819-2FDB-4CEE-EBC1-EACA3D18B0DD}"/>
              </a:ext>
            </a:extLst>
          </p:cNvPr>
          <p:cNvSpPr txBox="1">
            <a:spLocks/>
          </p:cNvSpPr>
          <p:nvPr/>
        </p:nvSpPr>
        <p:spPr>
          <a:xfrm>
            <a:off x="763424" y="3786153"/>
            <a:ext cx="4235865" cy="914033"/>
          </a:xfrm>
          <a:prstGeom prst="rect">
            <a:avLst/>
          </a:prstGeom>
        </p:spPr>
        <p:txBody>
          <a:bodyPr vert="horz" wrap="square" lIns="0" tIns="6223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endParaRPr lang="hr-HR" sz="4000" i="1" spc="-490" dirty="0">
              <a:solidFill>
                <a:schemeClr val="tx1"/>
              </a:solidFill>
            </a:endParaRPr>
          </a:p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r>
              <a:rPr lang="hr-HR" sz="4000" i="1" spc="-49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Naslov 2">
            <a:extLst>
              <a:ext uri="{FF2B5EF4-FFF2-40B4-BE49-F238E27FC236}">
                <a16:creationId xmlns:a16="http://schemas.microsoft.com/office/drawing/2014/main" id="{A8725338-0A9D-0C54-54DE-04B6B00C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37" y="404369"/>
            <a:ext cx="3594931" cy="3491897"/>
          </a:xfrm>
        </p:spPr>
        <p:txBody>
          <a:bodyPr rtlCol="0">
            <a:normAutofit/>
          </a:bodyPr>
          <a:lstStyle/>
          <a:p>
            <a:pPr rtl="0"/>
            <a:r>
              <a:rPr lang="hr-HR" sz="3600" i="1" dirty="0">
                <a:solidFill>
                  <a:schemeClr val="tx1"/>
                </a:solidFill>
              </a:rPr>
              <a:t>STRUKTURA OSTVARENJA PRIHODA 2025. I USPOREDBA SA 2024.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149E8F73-713B-E557-2CBF-63FB3A4F0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2209"/>
              </p:ext>
            </p:extLst>
          </p:nvPr>
        </p:nvGraphicFramePr>
        <p:xfrm>
          <a:off x="4463756" y="1244572"/>
          <a:ext cx="6964820" cy="5083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775538">
                  <a:extLst>
                    <a:ext uri="{9D8B030D-6E8A-4147-A177-3AD203B41FA5}">
                      <a16:colId xmlns:a16="http://schemas.microsoft.com/office/drawing/2014/main" val="1742042936"/>
                    </a:ext>
                  </a:extLst>
                </a:gridCol>
                <a:gridCol w="2540510">
                  <a:extLst>
                    <a:ext uri="{9D8B030D-6E8A-4147-A177-3AD203B41FA5}">
                      <a16:colId xmlns:a16="http://schemas.microsoft.com/office/drawing/2014/main" val="3117979351"/>
                    </a:ext>
                  </a:extLst>
                </a:gridCol>
                <a:gridCol w="800231">
                  <a:extLst>
                    <a:ext uri="{9D8B030D-6E8A-4147-A177-3AD203B41FA5}">
                      <a16:colId xmlns:a16="http://schemas.microsoft.com/office/drawing/2014/main" val="2776648341"/>
                    </a:ext>
                  </a:extLst>
                </a:gridCol>
                <a:gridCol w="895697">
                  <a:extLst>
                    <a:ext uri="{9D8B030D-6E8A-4147-A177-3AD203B41FA5}">
                      <a16:colId xmlns:a16="http://schemas.microsoft.com/office/drawing/2014/main" val="1372849278"/>
                    </a:ext>
                  </a:extLst>
                </a:gridCol>
                <a:gridCol w="800231">
                  <a:extLst>
                    <a:ext uri="{9D8B030D-6E8A-4147-A177-3AD203B41FA5}">
                      <a16:colId xmlns:a16="http://schemas.microsoft.com/office/drawing/2014/main" val="2982692016"/>
                    </a:ext>
                  </a:extLst>
                </a:gridCol>
                <a:gridCol w="596663">
                  <a:extLst>
                    <a:ext uri="{9D8B030D-6E8A-4147-A177-3AD203B41FA5}">
                      <a16:colId xmlns:a16="http://schemas.microsoft.com/office/drawing/2014/main" val="1025637218"/>
                    </a:ext>
                  </a:extLst>
                </a:gridCol>
                <a:gridCol w="555950">
                  <a:extLst>
                    <a:ext uri="{9D8B030D-6E8A-4147-A177-3AD203B41FA5}">
                      <a16:colId xmlns:a16="http://schemas.microsoft.com/office/drawing/2014/main" val="2546716948"/>
                    </a:ext>
                  </a:extLst>
                </a:gridCol>
              </a:tblGrid>
              <a:tr h="498457">
                <a:tc>
                  <a:txBody>
                    <a:bodyPr/>
                    <a:lstStyle/>
                    <a:p>
                      <a:pPr marL="136525" marR="60325" indent="-68580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10">
                          <a:effectLst/>
                        </a:rPr>
                        <a:t>Skupina konta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</a:rPr>
                        <a:t>Naziv</a:t>
                      </a:r>
                      <a:r>
                        <a:rPr lang="en-US" sz="1100" kern="0" spc="-20" dirty="0">
                          <a:effectLst/>
                        </a:rPr>
                        <a:t> </a:t>
                      </a:r>
                      <a:r>
                        <a:rPr lang="en-US" sz="1100" kern="0" spc="-20" dirty="0" err="1">
                          <a:effectLst/>
                        </a:rPr>
                        <a:t>konta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4955" indent="-134620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10">
                          <a:effectLst/>
                        </a:rPr>
                        <a:t>Ostvareno 2024.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Bef>
                          <a:spcPts val="8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Plan </a:t>
                      </a:r>
                      <a:r>
                        <a:rPr lang="en-US" sz="1100" kern="0" spc="-10">
                          <a:effectLst/>
                        </a:rPr>
                        <a:t>2025.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10">
                          <a:effectLst/>
                        </a:rPr>
                        <a:t>Ostvareno   2025.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 marR="67310" indent="-85725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10">
                          <a:effectLst/>
                        </a:rPr>
                        <a:t>Indeks </a:t>
                      </a:r>
                      <a:r>
                        <a:rPr lang="en-US" sz="1000" kern="0" spc="-20">
                          <a:effectLst/>
                        </a:rPr>
                        <a:t>5/3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 marR="69215" indent="-85725">
                        <a:lnSpc>
                          <a:spcPct val="107000"/>
                        </a:lnSpc>
                        <a:spcBef>
                          <a:spcPts val="3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10">
                          <a:effectLst/>
                        </a:rPr>
                        <a:t>Indeks </a:t>
                      </a:r>
                      <a:r>
                        <a:rPr lang="en-US" sz="1000" kern="0" spc="-20">
                          <a:effectLst/>
                        </a:rPr>
                        <a:t>5/4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7480304"/>
                  </a:ext>
                </a:extLst>
              </a:tr>
              <a:tr h="229718">
                <a:tc>
                  <a:txBody>
                    <a:bodyPr/>
                    <a:lstStyle/>
                    <a:p>
                      <a:pPr marL="3175" marR="1270" algn="ctr">
                        <a:lnSpc>
                          <a:spcPts val="1075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50">
                          <a:effectLst/>
                        </a:rPr>
                        <a:t>1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540" algn="ctr">
                        <a:lnSpc>
                          <a:spcPts val="1075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50">
                          <a:effectLst/>
                        </a:rPr>
                        <a:t>2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marR="3175" algn="ctr">
                        <a:lnSpc>
                          <a:spcPts val="1075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50">
                          <a:effectLst/>
                        </a:rPr>
                        <a:t>3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marR="1905" algn="ctr">
                        <a:lnSpc>
                          <a:spcPts val="1075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50">
                          <a:effectLst/>
                        </a:rPr>
                        <a:t>4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75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50">
                          <a:effectLst/>
                        </a:rPr>
                        <a:t>5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75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50">
                          <a:effectLst/>
                        </a:rPr>
                        <a:t>6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75"/>
                        </a:lnSpc>
                        <a:spcBef>
                          <a:spcPts val="72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000" kern="0" spc="-50">
                          <a:effectLst/>
                        </a:rPr>
                        <a:t>7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2391405"/>
                  </a:ext>
                </a:extLst>
              </a:tr>
              <a:tr h="360626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61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540" algn="ctr">
                        <a:lnSpc>
                          <a:spcPct val="107000"/>
                        </a:lnSpc>
                        <a:spcBef>
                          <a:spcPts val="8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Prihodi</a:t>
                      </a:r>
                      <a:r>
                        <a:rPr lang="en-US" sz="1100" kern="0" spc="-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od</a:t>
                      </a:r>
                      <a:r>
                        <a:rPr lang="en-US" sz="1100" kern="0" spc="-10">
                          <a:effectLst/>
                        </a:rPr>
                        <a:t> poreza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1.883.453,84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marR="55245" algn="ctr">
                        <a:lnSpc>
                          <a:spcPct val="107000"/>
                        </a:lnSpc>
                        <a:spcBef>
                          <a:spcPts val="8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2.622.943,00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2.169.931,91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115,21%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82,73%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4688574"/>
                  </a:ext>
                </a:extLst>
              </a:tr>
              <a:tr h="520512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63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3120" indent="-756285" algn="ct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Pomoći</a:t>
                      </a:r>
                      <a:r>
                        <a:rPr lang="en-US" sz="1100" kern="0" spc="-2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iz</a:t>
                      </a:r>
                      <a:r>
                        <a:rPr lang="en-US" sz="1100" kern="0" spc="-4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inozemstva</a:t>
                      </a:r>
                      <a:r>
                        <a:rPr lang="en-US" sz="1100" kern="0" spc="-3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i</a:t>
                      </a:r>
                      <a:r>
                        <a:rPr lang="en-US" sz="1100" kern="0" spc="-2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od</a:t>
                      </a:r>
                      <a:r>
                        <a:rPr lang="en-US" sz="1100" kern="0" spc="-3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subjekata</a:t>
                      </a:r>
                      <a:r>
                        <a:rPr lang="en-US" sz="1100" kern="0" spc="-3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unutar općeg proračuna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2.520.981,80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marR="5524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2.683.570,75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2.746.059,76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9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108,93%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9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102,33%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4858745"/>
                  </a:ext>
                </a:extLst>
              </a:tr>
              <a:tr h="365032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64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317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Prihodi</a:t>
                      </a:r>
                      <a:r>
                        <a:rPr lang="en-US" sz="1100" kern="0" spc="-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od</a:t>
                      </a:r>
                      <a:r>
                        <a:rPr lang="en-US" sz="1100" kern="0" spc="-15">
                          <a:effectLst/>
                        </a:rPr>
                        <a:t> </a:t>
                      </a:r>
                      <a:r>
                        <a:rPr lang="en-US" sz="1100" kern="0" spc="-10">
                          <a:effectLst/>
                        </a:rPr>
                        <a:t>imovine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249.960,05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385.140,00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331.964,13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132,81%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86,19%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5448887"/>
                  </a:ext>
                </a:extLst>
              </a:tr>
              <a:tr h="785867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125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65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85725" indent="127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Prihodi od upravnih i administrativnih pristojbi,</a:t>
                      </a:r>
                      <a:r>
                        <a:rPr lang="en-US" sz="1100" kern="0" spc="-5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pristojbi</a:t>
                      </a:r>
                      <a:r>
                        <a:rPr lang="en-US" sz="1100" kern="0" spc="-3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po</a:t>
                      </a:r>
                      <a:r>
                        <a:rPr lang="en-US" sz="1100" kern="0" spc="-5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posebnim</a:t>
                      </a:r>
                      <a:r>
                        <a:rPr lang="en-US" sz="1100" kern="0" spc="-5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propisima</a:t>
                      </a:r>
                      <a:r>
                        <a:rPr lang="en-US" sz="1100" kern="0" spc="-3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i</a:t>
                      </a:r>
                      <a:endParaRPr lang="hr-HR" sz="1100" kern="100">
                        <a:effectLst/>
                      </a:endParaRPr>
                    </a:p>
                    <a:p>
                      <a:pPr marL="3175" marR="1905" algn="ctr">
                        <a:lnSpc>
                          <a:spcPts val="116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10">
                          <a:effectLst/>
                        </a:rPr>
                        <a:t>naknadama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125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357.560,22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Bef>
                          <a:spcPts val="125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526.950,00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125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357.673,94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 100,03%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 </a:t>
                      </a:r>
                      <a:endParaRPr lang="hr-HR" sz="1100" kern="100">
                        <a:effectLst/>
                      </a:endParaRPr>
                    </a:p>
                    <a:p>
                      <a:pPr marR="61595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67,88%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2476171"/>
                  </a:ext>
                </a:extLst>
              </a:tr>
              <a:tr h="653242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66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pt-PT" sz="1100" kern="0" dirty="0">
                          <a:effectLst/>
                        </a:rPr>
                        <a:t>Prihodi</a:t>
                      </a:r>
                      <a:r>
                        <a:rPr lang="pt-PT" sz="1100" kern="0" spc="-20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od</a:t>
                      </a:r>
                      <a:r>
                        <a:rPr lang="pt-PT" sz="1100" kern="0" spc="-25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prodaje</a:t>
                      </a:r>
                      <a:r>
                        <a:rPr lang="pt-PT" sz="1100" kern="0" spc="-15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proizvoda</a:t>
                      </a:r>
                      <a:r>
                        <a:rPr lang="pt-PT" sz="1100" kern="0" spc="-10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i</a:t>
                      </a:r>
                      <a:r>
                        <a:rPr lang="pt-PT" sz="1100" kern="0" spc="-20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robe</a:t>
                      </a:r>
                      <a:endParaRPr lang="hr-HR" sz="1100" kern="0" spc="-2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-HR" sz="1100" kern="0" spc="-25" dirty="0">
                          <a:effectLst/>
                        </a:rPr>
                        <a:t>t</a:t>
                      </a:r>
                      <a:r>
                        <a:rPr lang="pt-PT" sz="1100" kern="0" spc="-25" dirty="0">
                          <a:effectLst/>
                        </a:rPr>
                        <a:t>e</a:t>
                      </a:r>
                      <a:r>
                        <a:rPr lang="hr-HR" sz="1100" kern="0" spc="-25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pruženih</a:t>
                      </a:r>
                      <a:r>
                        <a:rPr lang="pt-PT" sz="1100" kern="0" spc="-30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usluga</a:t>
                      </a:r>
                      <a:r>
                        <a:rPr lang="pt-PT" sz="1100" kern="0" spc="-15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i</a:t>
                      </a:r>
                      <a:r>
                        <a:rPr lang="pt-PT" sz="1100" kern="0" spc="-5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prihodi</a:t>
                      </a:r>
                      <a:r>
                        <a:rPr lang="pt-PT" sz="1100" kern="0" spc="-10" dirty="0">
                          <a:effectLst/>
                        </a:rPr>
                        <a:t> </a:t>
                      </a:r>
                      <a:r>
                        <a:rPr lang="pt-PT" sz="1100" kern="0" dirty="0">
                          <a:effectLst/>
                        </a:rPr>
                        <a:t>od</a:t>
                      </a:r>
                      <a:r>
                        <a:rPr lang="pt-PT" sz="1100" kern="0" spc="-10" dirty="0">
                          <a:effectLst/>
                        </a:rPr>
                        <a:t> donacija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1905" algn="ctr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2.000,00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20">
                          <a:effectLst/>
                        </a:rPr>
                        <a:t>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20">
                          <a:effectLst/>
                        </a:rPr>
                        <a:t>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0,00%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0,00%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4313459"/>
                  </a:ext>
                </a:extLst>
              </a:tr>
              <a:tr h="363773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5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68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3175" algn="ctr">
                        <a:lnSpc>
                          <a:spcPct val="107000"/>
                        </a:lnSpc>
                        <a:spcBef>
                          <a:spcPts val="85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Kazne,</a:t>
                      </a:r>
                      <a:r>
                        <a:rPr lang="en-US" sz="1100" kern="0" spc="-1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upravne</a:t>
                      </a:r>
                      <a:r>
                        <a:rPr lang="en-US" sz="1100" kern="0" spc="-10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mjere</a:t>
                      </a:r>
                      <a:r>
                        <a:rPr lang="en-US" sz="1100" kern="0" spc="-2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i</a:t>
                      </a:r>
                      <a:r>
                        <a:rPr lang="en-US" sz="1100" kern="0" spc="-5">
                          <a:effectLst/>
                        </a:rPr>
                        <a:t> </a:t>
                      </a:r>
                      <a:r>
                        <a:rPr lang="en-US" sz="1100" kern="0">
                          <a:effectLst/>
                        </a:rPr>
                        <a:t>ostali</a:t>
                      </a:r>
                      <a:r>
                        <a:rPr lang="en-US" sz="1100" kern="0" spc="-20">
                          <a:effectLst/>
                        </a:rPr>
                        <a:t> </a:t>
                      </a:r>
                      <a:r>
                        <a:rPr lang="en-US" sz="1100" kern="0" spc="-10">
                          <a:effectLst/>
                        </a:rPr>
                        <a:t>prihodi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5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6.082,94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Bef>
                          <a:spcPts val="85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6.000,00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5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4.691,13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9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77,12%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9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78,19%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5747017"/>
                  </a:ext>
                </a:extLst>
              </a:tr>
              <a:tr h="526967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71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2475" indent="-401320" algn="l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</a:rPr>
                        <a:t>Prihodi</a:t>
                      </a:r>
                      <a:r>
                        <a:rPr lang="en-US" sz="1100" kern="0" spc="-65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od</a:t>
                      </a:r>
                      <a:r>
                        <a:rPr lang="en-US" sz="1100" kern="0" spc="-70" dirty="0">
                          <a:effectLst/>
                        </a:rPr>
                        <a:t> </a:t>
                      </a:r>
                      <a:r>
                        <a:rPr lang="en-US" sz="1100" kern="0" dirty="0" err="1">
                          <a:effectLst/>
                        </a:rPr>
                        <a:t>prodaje</a:t>
                      </a:r>
                      <a:r>
                        <a:rPr lang="hr-HR" sz="1100" kern="0" dirty="0">
                          <a:effectLst/>
                        </a:rPr>
                        <a:t> </a:t>
                      </a:r>
                      <a:r>
                        <a:rPr lang="hr-HR" sz="1100" kern="0" dirty="0" err="1">
                          <a:effectLst/>
                        </a:rPr>
                        <a:t>neproizv</a:t>
                      </a:r>
                      <a:r>
                        <a:rPr lang="hr-HR" sz="1100" kern="0" dirty="0">
                          <a:effectLst/>
                        </a:rPr>
                        <a:t>.</a:t>
                      </a:r>
                    </a:p>
                    <a:p>
                      <a:pPr marL="752475" indent="-401320" algn="l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</a:rPr>
                        <a:t>dugotrajne</a:t>
                      </a:r>
                      <a:r>
                        <a:rPr lang="en-US" sz="1100" kern="0" dirty="0">
                          <a:effectLst/>
                        </a:rPr>
                        <a:t> </a:t>
                      </a:r>
                      <a:r>
                        <a:rPr lang="en-US" sz="1100" kern="0" dirty="0" err="1">
                          <a:effectLst/>
                        </a:rPr>
                        <a:t>imovine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50.674,16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65.000,00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40.239,60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9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79,41%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92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61,91%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9784739"/>
                  </a:ext>
                </a:extLst>
              </a:tr>
              <a:tr h="526967"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spc="-25">
                          <a:effectLst/>
                        </a:rPr>
                        <a:t>72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8070" marR="100330" indent="-967105" algn="ct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</a:rPr>
                        <a:t>Prihodi</a:t>
                      </a:r>
                      <a:r>
                        <a:rPr lang="en-US" sz="1100" kern="0" spc="-45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od</a:t>
                      </a:r>
                      <a:r>
                        <a:rPr lang="en-US" sz="1100" kern="0" spc="-60" dirty="0">
                          <a:effectLst/>
                        </a:rPr>
                        <a:t> </a:t>
                      </a:r>
                      <a:r>
                        <a:rPr lang="en-US" sz="1100" kern="0" dirty="0" err="1">
                          <a:effectLst/>
                        </a:rPr>
                        <a:t>prodaje</a:t>
                      </a:r>
                      <a:r>
                        <a:rPr lang="en-US" sz="1100" kern="0" spc="-45" dirty="0">
                          <a:effectLst/>
                        </a:rPr>
                        <a:t> </a:t>
                      </a:r>
                      <a:r>
                        <a:rPr lang="en-US" sz="1100" kern="0" dirty="0" err="1">
                          <a:effectLst/>
                        </a:rPr>
                        <a:t>proizvedene</a:t>
                      </a:r>
                      <a:endParaRPr lang="hr-HR" sz="1100" kern="0" spc="-45" dirty="0">
                        <a:effectLst/>
                      </a:endParaRPr>
                    </a:p>
                    <a:p>
                      <a:pPr marL="1068070" marR="100330" indent="-967105" algn="ct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 err="1">
                          <a:effectLst/>
                        </a:rPr>
                        <a:t>dugotrajne</a:t>
                      </a:r>
                      <a:r>
                        <a:rPr lang="en-US" sz="1100" kern="0" dirty="0">
                          <a:effectLst/>
                        </a:rPr>
                        <a:t> </a:t>
                      </a:r>
                      <a:r>
                        <a:rPr lang="en-US" sz="1100" kern="0" spc="-10" dirty="0" err="1">
                          <a:effectLst/>
                        </a:rPr>
                        <a:t>imovine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10">
                          <a:effectLst/>
                        </a:rPr>
                        <a:t>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55245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20">
                          <a:effectLst/>
                        </a:rPr>
                        <a:t>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1270" algn="ctr">
                        <a:lnSpc>
                          <a:spcPct val="107000"/>
                        </a:lnSpc>
                        <a:spcBef>
                          <a:spcPts val="86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20">
                          <a:effectLst/>
                        </a:rPr>
                        <a:t>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20">
                          <a:effectLst/>
                        </a:rPr>
                        <a:t>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900" kern="0" spc="-20">
                          <a:effectLst/>
                        </a:rPr>
                        <a:t>0,00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230730"/>
                  </a:ext>
                </a:extLst>
              </a:tr>
              <a:tr h="24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hr-HR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1270" algn="ctr">
                        <a:lnSpc>
                          <a:spcPts val="1175"/>
                        </a:lnSpc>
                        <a:spcBef>
                          <a:spcPts val="74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UKUPNO</a:t>
                      </a:r>
                      <a:r>
                        <a:rPr lang="en-US" sz="1100" kern="0" spc="-30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PRIHODI</a:t>
                      </a:r>
                      <a:r>
                        <a:rPr lang="en-US" sz="1100" kern="0" spc="-25" dirty="0">
                          <a:effectLst/>
                        </a:rPr>
                        <a:t> </a:t>
                      </a:r>
                      <a:r>
                        <a:rPr lang="en-US" sz="1100" kern="0" dirty="0">
                          <a:effectLst/>
                        </a:rPr>
                        <a:t>I</a:t>
                      </a:r>
                      <a:r>
                        <a:rPr lang="en-US" sz="1100" kern="0" spc="-25" dirty="0">
                          <a:effectLst/>
                        </a:rPr>
                        <a:t> </a:t>
                      </a:r>
                      <a:r>
                        <a:rPr lang="en-US" sz="1100" kern="0" spc="-10" dirty="0">
                          <a:effectLst/>
                        </a:rPr>
                        <a:t>PRIMICI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5.070.713,01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marR="55245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6.289.603,75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5.650.560,47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>
                        <a:lnSpc>
                          <a:spcPct val="107000"/>
                        </a:lnSpc>
                        <a:spcBef>
                          <a:spcPts val="4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 111,4%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5" algn="r">
                        <a:lnSpc>
                          <a:spcPct val="107000"/>
                        </a:lnSpc>
                        <a:spcBef>
                          <a:spcPts val="43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89,84%</a:t>
                      </a:r>
                      <a:endParaRPr lang="hr-HR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162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3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228C8-7B16-A16D-AE14-753548BA1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 descr="$PPTXTitle">
            <a:extLst>
              <a:ext uri="{FF2B5EF4-FFF2-40B4-BE49-F238E27FC236}">
                <a16:creationId xmlns:a16="http://schemas.microsoft.com/office/drawing/2014/main" id="{61721117-F0D2-B223-7A67-15D666745863}"/>
              </a:ext>
            </a:extLst>
          </p:cNvPr>
          <p:cNvSpPr txBox="1">
            <a:spLocks/>
          </p:cNvSpPr>
          <p:nvPr/>
        </p:nvSpPr>
        <p:spPr>
          <a:xfrm>
            <a:off x="763424" y="3786153"/>
            <a:ext cx="4235865" cy="914033"/>
          </a:xfrm>
          <a:prstGeom prst="rect">
            <a:avLst/>
          </a:prstGeom>
        </p:spPr>
        <p:txBody>
          <a:bodyPr vert="horz" wrap="square" lIns="0" tIns="6223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endParaRPr lang="hr-HR" sz="4000" i="1" spc="-490" dirty="0">
              <a:solidFill>
                <a:schemeClr val="tx1"/>
              </a:solidFill>
            </a:endParaRPr>
          </a:p>
          <a:p>
            <a:pPr marL="676910" marR="5080" indent="-664845">
              <a:lnSpc>
                <a:spcPts val="3020"/>
              </a:lnSpc>
              <a:spcBef>
                <a:spcPts val="490"/>
              </a:spcBef>
              <a:tabLst>
                <a:tab pos="1581150" algn="l"/>
              </a:tabLst>
            </a:pPr>
            <a:r>
              <a:rPr lang="hr-HR" sz="4000" i="1" spc="-49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Naslov 2">
            <a:extLst>
              <a:ext uri="{FF2B5EF4-FFF2-40B4-BE49-F238E27FC236}">
                <a16:creationId xmlns:a16="http://schemas.microsoft.com/office/drawing/2014/main" id="{C0E2A401-43EC-79B4-337C-E8168D00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3594931" cy="3491897"/>
          </a:xfrm>
        </p:spPr>
        <p:txBody>
          <a:bodyPr rtlCol="0">
            <a:normAutofit/>
          </a:bodyPr>
          <a:lstStyle/>
          <a:p>
            <a:pPr rtl="0"/>
            <a:r>
              <a:rPr lang="hr-HR" sz="3600" i="1" dirty="0">
                <a:solidFill>
                  <a:schemeClr val="tx1"/>
                </a:solidFill>
              </a:rPr>
              <a:t>STRUKTURA OSTVARENJA RASHODA 2025. I USPOREDBA SA 2024.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1BFC0C7-EC54-3ACC-228C-BBFBD3D60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89" y="1342990"/>
            <a:ext cx="6148182" cy="50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ija o razmjeni ideja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283_TF03460637" id="{880BFA80-340F-4642-B81B-849B16034EDC}" vid="{9B3C7A3F-09DD-44D9-872C-771D1BC0AF4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1373</Words>
  <Application>Microsoft Office PowerPoint</Application>
  <PresentationFormat>Široki zaslon</PresentationFormat>
  <Paragraphs>429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7" baseType="lpstr">
      <vt:lpstr>Aptos</vt:lpstr>
      <vt:lpstr>Arial</vt:lpstr>
      <vt:lpstr>Calibri</vt:lpstr>
      <vt:lpstr>Cambria</vt:lpstr>
      <vt:lpstr>Century Gothic</vt:lpstr>
      <vt:lpstr>Franklin Gothic Medium</vt:lpstr>
      <vt:lpstr>Palatino Linotype</vt:lpstr>
      <vt:lpstr>Symbol</vt:lpstr>
      <vt:lpstr>Times New Roman</vt:lpstr>
      <vt:lpstr>Wingdings</vt:lpstr>
      <vt:lpstr>Wingdings 2</vt:lpstr>
      <vt:lpstr>Prezentacija o razmjeni ideja</vt:lpstr>
      <vt:lpstr>Godišnji izvještaj o izvršenju proračuna za 2025.  Vodič za građane </vt:lpstr>
      <vt:lpstr>PowerPoint prezentacija</vt:lpstr>
      <vt:lpstr>PowerPoint prezentacija</vt:lpstr>
      <vt:lpstr>Proračun sadrži:</vt:lpstr>
      <vt:lpstr>IZMJENE I DOPUNE PRORAČUNA  ZA 2025.</vt:lpstr>
      <vt:lpstr>Proračunski korisnik Općine Ivankovo</vt:lpstr>
      <vt:lpstr>STRUKTURA OSTVARENJA PRIHODA 2025. I USPOREDBA SA 2024.</vt:lpstr>
      <vt:lpstr>STRUKTURA OSTVARENJA PRIHODA 2025. I USPOREDBA SA 2024.</vt:lpstr>
      <vt:lpstr>STRUKTURA OSTVARENJA RASHODA 2025. I USPOREDBA SA 2024.</vt:lpstr>
      <vt:lpstr>STRUKTURA OSTVARENJA RASHODA 2025. I USPOREDBA SA 2024.</vt:lpstr>
      <vt:lpstr>Proračun 2025. </vt:lpstr>
      <vt:lpstr>Proračun 2025. </vt:lpstr>
      <vt:lpstr>Proračun 2025. </vt:lpstr>
      <vt:lpstr>Proračun 2025.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Općina Ivankovo</dc:creator>
  <cp:lastModifiedBy>Općina Ivankovo</cp:lastModifiedBy>
  <cp:revision>28</cp:revision>
  <cp:lastPrinted>2026-06-15T08:52:37Z</cp:lastPrinted>
  <dcterms:created xsi:type="dcterms:W3CDTF">2026-06-12T07:21:52Z</dcterms:created>
  <dcterms:modified xsi:type="dcterms:W3CDTF">2026-06-15T08:58:59Z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