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1" r:id="rId6"/>
    <p:sldId id="293" r:id="rId7"/>
    <p:sldId id="294" r:id="rId8"/>
    <p:sldId id="265" r:id="rId9"/>
    <p:sldId id="275" r:id="rId10"/>
    <p:sldId id="295" r:id="rId11"/>
    <p:sldId id="291" r:id="rId12"/>
    <p:sldId id="292" r:id="rId13"/>
    <p:sldId id="277" r:id="rId14"/>
    <p:sldId id="279" r:id="rId15"/>
    <p:sldId id="297" r:id="rId16"/>
    <p:sldId id="282" r:id="rId17"/>
    <p:sldId id="283" r:id="rId18"/>
    <p:sldId id="281" r:id="rId19"/>
    <p:sldId id="284" r:id="rId20"/>
    <p:sldId id="285" r:id="rId21"/>
    <p:sldId id="286" r:id="rId22"/>
    <p:sldId id="287" r:id="rId23"/>
    <p:sldId id="288" r:id="rId24"/>
    <p:sldId id="289" r:id="rId25"/>
    <p:sldId id="296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Projekcije!$C$4</c:f>
              <c:strCache>
                <c:ptCount val="1"/>
                <c:pt idx="0">
                  <c:v>Plan proračuna 2026.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Projekcije!$B$5:$B$7</c:f>
              <c:strCache>
                <c:ptCount val="3"/>
                <c:pt idx="0">
                  <c:v>Prihodi poslovanja</c:v>
                </c:pt>
                <c:pt idx="1">
                  <c:v>Prihodi od prodaje nefinancijske imovine</c:v>
                </c:pt>
                <c:pt idx="2">
                  <c:v>Primici od financijske imovine i zaduživanja</c:v>
                </c:pt>
              </c:strCache>
            </c:strRef>
          </c:cat>
          <c:val>
            <c:numRef>
              <c:f>Projekcije!$C$5:$C$7</c:f>
              <c:numCache>
                <c:formatCode>#,##0.00_ ;[Red]\-#,##0.00\ </c:formatCode>
                <c:ptCount val="3"/>
                <c:pt idx="0" formatCode="#,##0.00">
                  <c:v>8506177.2699999996</c:v>
                </c:pt>
                <c:pt idx="1">
                  <c:v>45000</c:v>
                </c:pt>
                <c:pt idx="2">
                  <c:v>4500000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3-482A-9A5A-6A0FC22B4336}"/>
            </c:ext>
          </c:extLst>
        </c:ser>
        <c:ser>
          <c:idx val="1"/>
          <c:order val="1"/>
          <c:tx>
            <c:strRef>
              <c:f>Projekcije!$D$4</c:f>
              <c:strCache>
                <c:ptCount val="1"/>
                <c:pt idx="0">
                  <c:v>Projekcije za 2027.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Projekcije!$B$5:$B$7</c:f>
              <c:strCache>
                <c:ptCount val="3"/>
                <c:pt idx="0">
                  <c:v>Prihodi poslovanja</c:v>
                </c:pt>
                <c:pt idx="1">
                  <c:v>Prihodi od prodaje nefinancijske imovine</c:v>
                </c:pt>
                <c:pt idx="2">
                  <c:v>Primici od financijske imovine i zaduživanja</c:v>
                </c:pt>
              </c:strCache>
            </c:strRef>
          </c:cat>
          <c:val>
            <c:numRef>
              <c:f>Projekcije!$D$5:$D$7</c:f>
              <c:numCache>
                <c:formatCode>#,##0.00</c:formatCode>
                <c:ptCount val="3"/>
                <c:pt idx="0">
                  <c:v>5928044</c:v>
                </c:pt>
                <c:pt idx="1">
                  <c:v>49500</c:v>
                </c:pt>
                <c:pt idx="2" formatCode="#,##0.00_ ;[Red]\-#,##0.00\ 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3-482A-9A5A-6A0FC22B4336}"/>
            </c:ext>
          </c:extLst>
        </c:ser>
        <c:ser>
          <c:idx val="2"/>
          <c:order val="2"/>
          <c:tx>
            <c:strRef>
              <c:f>Projekcije!$E$4</c:f>
              <c:strCache>
                <c:ptCount val="1"/>
                <c:pt idx="0">
                  <c:v>Projekcije za 2028.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Projekcije!$B$5:$B$7</c:f>
              <c:strCache>
                <c:ptCount val="3"/>
                <c:pt idx="0">
                  <c:v>Prihodi poslovanja</c:v>
                </c:pt>
                <c:pt idx="1">
                  <c:v>Prihodi od prodaje nefinancijske imovine</c:v>
                </c:pt>
                <c:pt idx="2">
                  <c:v>Primici od financijske imovine i zaduživanja</c:v>
                </c:pt>
              </c:strCache>
            </c:strRef>
          </c:cat>
          <c:val>
            <c:numRef>
              <c:f>Projekcije!$E$5:$E$7</c:f>
              <c:numCache>
                <c:formatCode>#,##0.00</c:formatCode>
                <c:ptCount val="3"/>
                <c:pt idx="0">
                  <c:v>5791383.4000000004</c:v>
                </c:pt>
                <c:pt idx="1">
                  <c:v>54450</c:v>
                </c:pt>
                <c:pt idx="2" formatCode="#,##0.00_ ;[Red]\-#,##0.00\ 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3-482A-9A5A-6A0FC22B4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715232"/>
        <c:axId val="1815713152"/>
        <c:axId val="0"/>
      </c:bar3DChart>
      <c:catAx>
        <c:axId val="18157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1815713152"/>
        <c:crosses val="autoZero"/>
        <c:auto val="1"/>
        <c:lblAlgn val="ctr"/>
        <c:lblOffset val="100"/>
        <c:noMultiLvlLbl val="0"/>
      </c:catAx>
      <c:valAx>
        <c:axId val="18157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1815715232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545681229509"/>
          <c:y val="0.26461045494313212"/>
          <c:w val="0.25257731958762886"/>
          <c:h val="0.35772847721568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35710244924834"/>
          <c:y val="0.10946589658965897"/>
          <c:w val="0.81244266384738795"/>
          <c:h val="0.66178657865786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'7ica i 4'!$C$27</c:f>
              <c:strCache>
                <c:ptCount val="1"/>
                <c:pt idx="0">
                  <c:v>Plan 2026.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accent4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'7ica i 4'!$B$28:$B$30</c:f>
              <c:strCache>
                <c:ptCount val="3"/>
                <c:pt idx="0">
                  <c:v>Rashodi za nabavu neproizvedene dugotrajne imovine</c:v>
                </c:pt>
                <c:pt idx="1">
                  <c:v>Rashodi za nabavu proizvedene dugotrajne imovine</c:v>
                </c:pt>
                <c:pt idx="2">
                  <c:v>Rashodi za dodatna ulaganja na nefinancijskoj imovine</c:v>
                </c:pt>
              </c:strCache>
            </c:strRef>
          </c:cat>
          <c:val>
            <c:numRef>
              <c:f>'7ica i 4'!$C$28:$C$30</c:f>
              <c:numCache>
                <c:formatCode>#,##0.00</c:formatCode>
                <c:ptCount val="3"/>
                <c:pt idx="0">
                  <c:v>135500</c:v>
                </c:pt>
                <c:pt idx="1">
                  <c:v>6958511.75</c:v>
                </c:pt>
                <c:pt idx="2">
                  <c:v>992700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9-419E-B8C8-7B6CE5428AA3}"/>
            </c:ext>
          </c:extLst>
        </c:ser>
        <c:ser>
          <c:idx val="1"/>
          <c:order val="1"/>
          <c:tx>
            <c:strRef>
              <c:f>'7ica i 4'!$D$27</c:f>
              <c:strCache>
                <c:ptCount val="1"/>
                <c:pt idx="0">
                  <c:v>Plan 2025.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'7ica i 4'!$B$28:$B$30</c:f>
              <c:strCache>
                <c:ptCount val="3"/>
                <c:pt idx="0">
                  <c:v>Rashodi za nabavu neproizvedene dugotrajne imovine</c:v>
                </c:pt>
                <c:pt idx="1">
                  <c:v>Rashodi za nabavu proizvedene dugotrajne imovine</c:v>
                </c:pt>
                <c:pt idx="2">
                  <c:v>Rashodi za dodatna ulaganja na nefinancijskoj imovine</c:v>
                </c:pt>
              </c:strCache>
            </c:strRef>
          </c:cat>
          <c:val>
            <c:numRef>
              <c:f>'7ica i 4'!$D$28:$D$30</c:f>
              <c:numCache>
                <c:formatCode>#,##0.00</c:formatCode>
                <c:ptCount val="3"/>
                <c:pt idx="0">
                  <c:v>157800</c:v>
                </c:pt>
                <c:pt idx="1">
                  <c:v>6997789.3200000003</c:v>
                </c:pt>
                <c:pt idx="2">
                  <c:v>896450.26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9-419E-B8C8-7B6CE5428AA3}"/>
            </c:ext>
          </c:extLst>
        </c:ser>
        <c:ser>
          <c:idx val="2"/>
          <c:order val="2"/>
          <c:tx>
            <c:strRef>
              <c:f>'7ica i 4'!$E$27</c:f>
              <c:strCache>
                <c:ptCount val="1"/>
                <c:pt idx="0">
                  <c:v>Izvršenje 2024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 w="9525" cap="flat" cmpd="sng" algn="ctr">
              <a:solidFill>
                <a:schemeClr val="accent4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'7ica i 4'!$B$28:$B$30</c:f>
              <c:strCache>
                <c:ptCount val="3"/>
                <c:pt idx="0">
                  <c:v>Rashodi za nabavu neproizvedene dugotrajne imovine</c:v>
                </c:pt>
                <c:pt idx="1">
                  <c:v>Rashodi za nabavu proizvedene dugotrajne imovine</c:v>
                </c:pt>
                <c:pt idx="2">
                  <c:v>Rashodi za dodatna ulaganja na nefinancijskoj imovine</c:v>
                </c:pt>
              </c:strCache>
            </c:strRef>
          </c:cat>
          <c:val>
            <c:numRef>
              <c:f>'7ica i 4'!$E$28:$E$30</c:f>
              <c:numCache>
                <c:formatCode>#,##0.00</c:formatCode>
                <c:ptCount val="3"/>
                <c:pt idx="0">
                  <c:v>69288.75</c:v>
                </c:pt>
                <c:pt idx="1">
                  <c:v>1551561.43</c:v>
                </c:pt>
                <c:pt idx="2">
                  <c:v>482227.32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9-419E-B8C8-7B6CE542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355984"/>
        <c:axId val="443349328"/>
        <c:extLst/>
      </c:barChart>
      <c:catAx>
        <c:axId val="4433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43349328"/>
        <c:crosses val="autoZero"/>
        <c:auto val="1"/>
        <c:lblAlgn val="ctr"/>
        <c:lblOffset val="100"/>
        <c:noMultiLvlLbl val="0"/>
      </c:catAx>
      <c:valAx>
        <c:axId val="443349328"/>
        <c:scaling>
          <c:orientation val="minMax"/>
          <c:max val="7000000"/>
          <c:min val="0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r-Latn-RS"/>
          </a:p>
        </c:txPr>
        <c:crossAx val="443355984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Projekcije!$C$60</c:f>
              <c:strCache>
                <c:ptCount val="1"/>
                <c:pt idx="0">
                  <c:v>Plan proračuna 2026.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Projekcije!$B$61:$B$63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financijsku imovinu i otplate zajmova</c:v>
                </c:pt>
              </c:strCache>
            </c:strRef>
          </c:cat>
          <c:val>
            <c:numRef>
              <c:f>Projekcije!$C$61:$C$63</c:f>
              <c:numCache>
                <c:formatCode>#,##0.00</c:formatCode>
                <c:ptCount val="3"/>
                <c:pt idx="0">
                  <c:v>4596265.5199999996</c:v>
                </c:pt>
                <c:pt idx="1">
                  <c:v>8086711.75</c:v>
                </c:pt>
                <c:pt idx="2">
                  <c:v>138200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D-4A07-877A-8F13B7674C04}"/>
            </c:ext>
          </c:extLst>
        </c:ser>
        <c:ser>
          <c:idx val="1"/>
          <c:order val="1"/>
          <c:tx>
            <c:strRef>
              <c:f>Projekcije!$D$60</c:f>
              <c:strCache>
                <c:ptCount val="1"/>
                <c:pt idx="0">
                  <c:v>Projekcije za 2027.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Projekcije!$B$61:$B$63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financijsku imovinu i otplate zajmova</c:v>
                </c:pt>
              </c:strCache>
            </c:strRef>
          </c:cat>
          <c:val>
            <c:numRef>
              <c:f>Projekcije!$D$61:$D$63</c:f>
              <c:numCache>
                <c:formatCode>#,##0.00</c:formatCode>
                <c:ptCount val="3"/>
                <c:pt idx="0">
                  <c:v>4611615.57</c:v>
                </c:pt>
                <c:pt idx="1">
                  <c:v>747728.43</c:v>
                </c:pt>
                <c:pt idx="2">
                  <c:v>618200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D-4A07-877A-8F13B7674C04}"/>
            </c:ext>
          </c:extLst>
        </c:ser>
        <c:ser>
          <c:idx val="2"/>
          <c:order val="2"/>
          <c:tx>
            <c:strRef>
              <c:f>Projekcije!$E$60</c:f>
              <c:strCache>
                <c:ptCount val="1"/>
                <c:pt idx="0">
                  <c:v>Projekcije za 2028.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Projekcije!$B$61:$B$63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financijsku imovinu i otplate zajmova</c:v>
                </c:pt>
              </c:strCache>
            </c:strRef>
          </c:cat>
          <c:val>
            <c:numRef>
              <c:f>Projekcije!$E$61:$E$63</c:f>
              <c:numCache>
                <c:formatCode>#,##0.00</c:formatCode>
                <c:ptCount val="3"/>
                <c:pt idx="0">
                  <c:v>4480415.63</c:v>
                </c:pt>
                <c:pt idx="1">
                  <c:v>747217.77</c:v>
                </c:pt>
                <c:pt idx="2">
                  <c:v>618200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D-4A07-877A-8F13B7674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715232"/>
        <c:axId val="1815713152"/>
        <c:axId val="0"/>
      </c:bar3DChart>
      <c:catAx>
        <c:axId val="181571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1815713152"/>
        <c:crosses val="autoZero"/>
        <c:auto val="1"/>
        <c:lblAlgn val="ctr"/>
        <c:lblOffset val="100"/>
        <c:noMultiLvlLbl val="0"/>
      </c:catAx>
      <c:valAx>
        <c:axId val="18157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181571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"/>
          <c:w val="0.7776030183727034"/>
          <c:h val="1"/>
        </c:manualLayout>
      </c:layout>
      <c:pieChart>
        <c:varyColors val="1"/>
        <c:ser>
          <c:idx val="0"/>
          <c:order val="0"/>
          <c:tx>
            <c:strRef>
              <c:f>'prihodi i rashodi poslovanja'!$D$10</c:f>
              <c:strCache>
                <c:ptCount val="1"/>
                <c:pt idx="0">
                  <c:v>Plan 2026.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0-4580-9D9E-DE8537B13034}"/>
              </c:ext>
            </c:extLst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0-4580-9D9E-DE8537B13034}"/>
              </c:ext>
            </c:extLst>
          </c:dPt>
          <c:dPt>
            <c:idx val="2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0-4580-9D9E-DE8537B1303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0-4580-9D9E-DE8537B1303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0-4580-9D9E-DE8537B13034}"/>
              </c:ext>
            </c:extLst>
          </c:dPt>
          <c:dLbls>
            <c:delete val="1"/>
          </c:dLbls>
          <c:cat>
            <c:strRef>
              <c:f>'prihodi i rashodi poslovanja'!$C$11:$C$15</c:f>
              <c:strCache>
                <c:ptCount val="5"/>
                <c:pt idx="0">
                  <c:v>Prihodi od poreza</c:v>
                </c:pt>
                <c:pt idx="1">
                  <c:v>Pomoći iz inozemstva i od subjekata unutar općeg proračuna</c:v>
                </c:pt>
                <c:pt idx="2">
                  <c:v>Prihodi od imovne</c:v>
                </c:pt>
                <c:pt idx="3">
                  <c:v>Prihodi od upravnih i administrativnih pristojbi, pristojbi po posebnim propisima i naknada</c:v>
                </c:pt>
                <c:pt idx="4">
                  <c:v>Kazne, upravne mjere i ostali prihodi</c:v>
                </c:pt>
              </c:strCache>
            </c:strRef>
          </c:cat>
          <c:val>
            <c:numRef>
              <c:f>'prihodi i rashodi poslovanja'!$D$11:$D$15</c:f>
              <c:numCache>
                <c:formatCode>#,##0.00</c:formatCode>
                <c:ptCount val="5"/>
                <c:pt idx="0">
                  <c:v>2590385.52</c:v>
                </c:pt>
                <c:pt idx="1">
                  <c:v>4889951.75</c:v>
                </c:pt>
                <c:pt idx="2">
                  <c:v>341140</c:v>
                </c:pt>
                <c:pt idx="3">
                  <c:v>678700</c:v>
                </c:pt>
                <c:pt idx="4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60-4580-9D9E-DE8537B130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78929165197633877"/>
          <c:y val="4.9765237678623515E-2"/>
          <c:w val="0.19404160300857914"/>
          <c:h val="0.9097287839020122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08536785241682E-2"/>
          <c:y val="3.5866542209573332E-2"/>
          <c:w val="0.7137632397280389"/>
          <c:h val="0.96413345779042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0-4416-BE04-4EF2B8317086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90-4416-BE04-4EF2B8317086}"/>
              </c:ext>
            </c:extLst>
          </c:dPt>
          <c:dPt>
            <c:idx val="2"/>
            <c:bubble3D val="0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90-4416-BE04-4EF2B831708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90-4416-BE04-4EF2B831708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90-4416-BE04-4EF2B8317086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90-4416-BE04-4EF2B8317086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890-4416-BE04-4EF2B8317086}"/>
              </c:ext>
            </c:extLst>
          </c:dPt>
          <c:cat>
            <c:strRef>
              <c:f>'prihodi i rashodi poslovanja'!$C$40:$C$46</c:f>
              <c:strCache>
                <c:ptCount val="7"/>
                <c:pt idx="0">
                  <c:v>Rashodi za zaposlene</c:v>
                </c:pt>
                <c:pt idx="1">
                  <c:v>Materijalni rashodi</c:v>
                </c:pt>
                <c:pt idx="2">
                  <c:v>Financijski rashodi</c:v>
                </c:pt>
                <c:pt idx="3">
                  <c:v>Subvencije</c:v>
                </c:pt>
                <c:pt idx="4">
                  <c:v>Pomoći dane u inozemstvo i unutar općeg proračuna</c:v>
                </c:pt>
                <c:pt idx="5">
                  <c:v>Naknade građanima i kućanstvima na temelju osiguranja i druge naknade</c:v>
                </c:pt>
                <c:pt idx="6">
                  <c:v>Rashodi za donacije, kazne, naknade šteta i kapitalne pomoći</c:v>
                </c:pt>
              </c:strCache>
            </c:strRef>
          </c:cat>
          <c:val>
            <c:numRef>
              <c:f>'prihodi i rashodi poslovanja'!$D$40:$D$46</c:f>
              <c:numCache>
                <c:formatCode>#,##0.00</c:formatCode>
                <c:ptCount val="7"/>
                <c:pt idx="0">
                  <c:v>1413000</c:v>
                </c:pt>
                <c:pt idx="1">
                  <c:v>2029050</c:v>
                </c:pt>
                <c:pt idx="2">
                  <c:v>91100</c:v>
                </c:pt>
                <c:pt idx="3" formatCode="General">
                  <c:v>500</c:v>
                </c:pt>
                <c:pt idx="4">
                  <c:v>10500</c:v>
                </c:pt>
                <c:pt idx="5">
                  <c:v>469320</c:v>
                </c:pt>
                <c:pt idx="6">
                  <c:v>582795.52000000002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90-4416-BE04-4EF2B831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70292959748152"/>
          <c:y val="8.2700657971293973E-2"/>
          <c:w val="0.24781968670147761"/>
          <c:h val="0.7263983136784218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580793461045"/>
          <c:y val="9.2426199876172066E-2"/>
          <c:w val="0.44353820264311372"/>
          <c:h val="0.907573800123827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57-4056-B506-BBCAE9C397F8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57-4056-B506-BBCAE9C397F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57-4056-B506-BBCAE9C397F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>
                  <a:glow rad="431800">
                    <a:schemeClr val="accent1"/>
                  </a:glow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'Rashodi 2022.'!$B$27:$B$29</c:f>
              <c:strCache>
                <c:ptCount val="3"/>
                <c:pt idx="0">
                  <c:v>Rashodi poslovanja</c:v>
                </c:pt>
                <c:pt idx="1">
                  <c:v>Rashodi za nabavu nefinancijske imovine</c:v>
                </c:pt>
                <c:pt idx="2">
                  <c:v>Izdaci za financijsku imovinu i otplate zajmova</c:v>
                </c:pt>
              </c:strCache>
            </c:strRef>
          </c:cat>
          <c:val>
            <c:numRef>
              <c:f>'Rashodi 2022.'!$C$27:$C$29</c:f>
              <c:numCache>
                <c:formatCode>#,##0.00</c:formatCode>
                <c:ptCount val="3"/>
                <c:pt idx="0">
                  <c:v>4596265.5199999996</c:v>
                </c:pt>
                <c:pt idx="1">
                  <c:v>8086711.75</c:v>
                </c:pt>
                <c:pt idx="2">
                  <c:v>138200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57-4056-B506-BBCAE9C397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5333056705427"/>
          <c:y val="0.19309444942818124"/>
          <c:w val="0.32546669187622107"/>
          <c:h val="0.52746631144011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'Prihodi i rashodi u usporedbi'!$C$3</c:f>
              <c:strCache>
                <c:ptCount val="1"/>
                <c:pt idx="0">
                  <c:v>Plan 2026.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i rashodi u usporedbi'!$B$4:$B$9</c:f>
              <c:strCache>
                <c:ptCount val="6"/>
                <c:pt idx="0">
                  <c:v>Prihodi od poreza</c:v>
                </c:pt>
                <c:pt idx="1">
                  <c:v>Pomoći iz inozemstva i od subjekata unutar općeg proračuna</c:v>
                </c:pt>
                <c:pt idx="2">
                  <c:v>Prihodi od imovne</c:v>
                </c:pt>
                <c:pt idx="3">
                  <c:v>Prihodi od upravnih i administrativnih pristojbi, pristojbi po posebnim propisima i naknada</c:v>
                </c:pt>
                <c:pt idx="4">
                  <c:v>Prihodi od donacija</c:v>
                </c:pt>
                <c:pt idx="5">
                  <c:v>Kazne, upravne mjere i ostali prihodi</c:v>
                </c:pt>
              </c:strCache>
            </c:strRef>
          </c:cat>
          <c:val>
            <c:numRef>
              <c:f>'Prihodi i rashodi u usporedbi'!$C$4:$C$9</c:f>
              <c:numCache>
                <c:formatCode>#,##0.00</c:formatCode>
                <c:ptCount val="6"/>
                <c:pt idx="0">
                  <c:v>2590385.52</c:v>
                </c:pt>
                <c:pt idx="1">
                  <c:v>4889951.75</c:v>
                </c:pt>
                <c:pt idx="2">
                  <c:v>341140</c:v>
                </c:pt>
                <c:pt idx="3">
                  <c:v>678700</c:v>
                </c:pt>
                <c:pt idx="4">
                  <c:v>0</c:v>
                </c:pt>
                <c:pt idx="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A-4397-9664-0D2059A0E768}"/>
            </c:ext>
          </c:extLst>
        </c:ser>
        <c:ser>
          <c:idx val="1"/>
          <c:order val="1"/>
          <c:tx>
            <c:strRef>
              <c:f>'Prihodi i rashodi u usporedbi'!$D$3</c:f>
              <c:strCache>
                <c:ptCount val="1"/>
                <c:pt idx="0">
                  <c:v>Plan 2025.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'Prihodi i rashodi u usporedbi'!$B$4:$B$9</c:f>
              <c:strCache>
                <c:ptCount val="6"/>
                <c:pt idx="0">
                  <c:v>Prihodi od poreza</c:v>
                </c:pt>
                <c:pt idx="1">
                  <c:v>Pomoći iz inozemstva i od subjekata unutar općeg proračuna</c:v>
                </c:pt>
                <c:pt idx="2">
                  <c:v>Prihodi od imovne</c:v>
                </c:pt>
                <c:pt idx="3">
                  <c:v>Prihodi od upravnih i administrativnih pristojbi, pristojbi po posebnim propisima i naknada</c:v>
                </c:pt>
                <c:pt idx="4">
                  <c:v>Prihodi od donacija</c:v>
                </c:pt>
                <c:pt idx="5">
                  <c:v>Kazne, upravne mjere i ostali prihodi</c:v>
                </c:pt>
              </c:strCache>
            </c:strRef>
          </c:cat>
          <c:val>
            <c:numRef>
              <c:f>'Prihodi i rashodi u usporedbi'!$D$4:$D$9</c:f>
              <c:numCache>
                <c:formatCode>#,##0.00</c:formatCode>
                <c:ptCount val="6"/>
                <c:pt idx="0">
                  <c:v>2642443</c:v>
                </c:pt>
                <c:pt idx="1">
                  <c:v>4914760.46</c:v>
                </c:pt>
                <c:pt idx="2">
                  <c:v>359190</c:v>
                </c:pt>
                <c:pt idx="3">
                  <c:v>660650</c:v>
                </c:pt>
                <c:pt idx="4">
                  <c:v>0</c:v>
                </c:pt>
                <c:pt idx="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A-4397-9664-0D2059A0E768}"/>
            </c:ext>
          </c:extLst>
        </c:ser>
        <c:ser>
          <c:idx val="2"/>
          <c:order val="2"/>
          <c:tx>
            <c:strRef>
              <c:f>'Prihodi i rashodi u usporedbi'!$E$3</c:f>
              <c:strCache>
                <c:ptCount val="1"/>
                <c:pt idx="0">
                  <c:v>Izvršenje 2024.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i rashodi u usporedbi'!$B$4:$B$9</c:f>
              <c:strCache>
                <c:ptCount val="6"/>
                <c:pt idx="0">
                  <c:v>Prihodi od poreza</c:v>
                </c:pt>
                <c:pt idx="1">
                  <c:v>Pomoći iz inozemstva i od subjekata unutar općeg proračuna</c:v>
                </c:pt>
                <c:pt idx="2">
                  <c:v>Prihodi od imovne</c:v>
                </c:pt>
                <c:pt idx="3">
                  <c:v>Prihodi od upravnih i administrativnih pristojbi, pristojbi po posebnim propisima i naknada</c:v>
                </c:pt>
                <c:pt idx="4">
                  <c:v>Prihodi od donacija</c:v>
                </c:pt>
                <c:pt idx="5">
                  <c:v>Kazne, upravne mjere i ostali prihodi</c:v>
                </c:pt>
              </c:strCache>
            </c:strRef>
          </c:cat>
          <c:val>
            <c:numRef>
              <c:f>'Prihodi i rashodi u usporedbi'!$E$4:$E$9</c:f>
              <c:numCache>
                <c:formatCode>#,##0.00</c:formatCode>
                <c:ptCount val="6"/>
                <c:pt idx="0">
                  <c:v>1883453.84</c:v>
                </c:pt>
                <c:pt idx="1">
                  <c:v>2520981.7999999998</c:v>
                </c:pt>
                <c:pt idx="2">
                  <c:v>249960.05</c:v>
                </c:pt>
                <c:pt idx="3">
                  <c:v>357560.22</c:v>
                </c:pt>
                <c:pt idx="4">
                  <c:v>2000</c:v>
                </c:pt>
                <c:pt idx="5">
                  <c:v>6082.94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2A-4397-9664-0D2059A0E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3315456"/>
        <c:axId val="793309216"/>
      </c:barChart>
      <c:catAx>
        <c:axId val="79331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93309216"/>
        <c:crosses val="autoZero"/>
        <c:auto val="1"/>
        <c:lblAlgn val="ctr"/>
        <c:lblOffset val="100"/>
        <c:noMultiLvlLbl val="0"/>
      </c:catAx>
      <c:valAx>
        <c:axId val="79330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9331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'Prihodi i rashodi u usporedbi'!$C$14</c:f>
              <c:strCache>
                <c:ptCount val="1"/>
                <c:pt idx="0">
                  <c:v>Plan 2026.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i rashodi u usporedbi'!$B$15:$B$21</c:f>
              <c:strCache>
                <c:ptCount val="7"/>
                <c:pt idx="0">
                  <c:v>Rashodi za zaposlene</c:v>
                </c:pt>
                <c:pt idx="1">
                  <c:v>Materijalni rashodi</c:v>
                </c:pt>
                <c:pt idx="2">
                  <c:v>Financijski rashodi</c:v>
                </c:pt>
                <c:pt idx="3">
                  <c:v>Subvencije</c:v>
                </c:pt>
                <c:pt idx="4">
                  <c:v>Pomoći dane u inozemstvo i unutar općeg proračuna</c:v>
                </c:pt>
                <c:pt idx="5">
                  <c:v>Naknade građanima i kućanstvima na temelju osiguranja i druge naknade</c:v>
                </c:pt>
                <c:pt idx="6">
                  <c:v>Rashodi za donacije, kazne, naknade šteta i kapitalne pomoći</c:v>
                </c:pt>
              </c:strCache>
            </c:strRef>
          </c:cat>
          <c:val>
            <c:numRef>
              <c:f>'Prihodi i rashodi u usporedbi'!$C$15:$C$21</c:f>
              <c:numCache>
                <c:formatCode>#,##0.00</c:formatCode>
                <c:ptCount val="7"/>
                <c:pt idx="0">
                  <c:v>1413000</c:v>
                </c:pt>
                <c:pt idx="1">
                  <c:v>2029050</c:v>
                </c:pt>
                <c:pt idx="2">
                  <c:v>91100</c:v>
                </c:pt>
                <c:pt idx="3">
                  <c:v>500</c:v>
                </c:pt>
                <c:pt idx="4">
                  <c:v>10500</c:v>
                </c:pt>
                <c:pt idx="5">
                  <c:v>469320</c:v>
                </c:pt>
                <c:pt idx="6">
                  <c:v>582795.52000000002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2-47B7-8A86-E5D2A38A8B96}"/>
            </c:ext>
          </c:extLst>
        </c:ser>
        <c:ser>
          <c:idx val="1"/>
          <c:order val="1"/>
          <c:tx>
            <c:strRef>
              <c:f>'Prihodi i rashodi u usporedbi'!$D$14</c:f>
              <c:strCache>
                <c:ptCount val="1"/>
                <c:pt idx="0">
                  <c:v>Plan 2025.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'Prihodi i rashodi u usporedbi'!$B$15:$B$21</c:f>
              <c:strCache>
                <c:ptCount val="7"/>
                <c:pt idx="0">
                  <c:v>Rashodi za zaposlene</c:v>
                </c:pt>
                <c:pt idx="1">
                  <c:v>Materijalni rashodi</c:v>
                </c:pt>
                <c:pt idx="2">
                  <c:v>Financijski rashodi</c:v>
                </c:pt>
                <c:pt idx="3">
                  <c:v>Subvencije</c:v>
                </c:pt>
                <c:pt idx="4">
                  <c:v>Pomoći dane u inozemstvo i unutar općeg proračuna</c:v>
                </c:pt>
                <c:pt idx="5">
                  <c:v>Naknade građanima i kućanstvima na temelju osiguranja i druge naknade</c:v>
                </c:pt>
                <c:pt idx="6">
                  <c:v>Rashodi za donacije, kazne, naknade šteta i kapitalne pomoći</c:v>
                </c:pt>
              </c:strCache>
            </c:strRef>
          </c:cat>
          <c:val>
            <c:numRef>
              <c:f>'Prihodi i rashodi u usporedbi'!$D$15:$D$21</c:f>
              <c:numCache>
                <c:formatCode>#,##0.00</c:formatCode>
                <c:ptCount val="7"/>
                <c:pt idx="0">
                  <c:v>1497300</c:v>
                </c:pt>
                <c:pt idx="1">
                  <c:v>1942198</c:v>
                </c:pt>
                <c:pt idx="2">
                  <c:v>38600</c:v>
                </c:pt>
                <c:pt idx="3">
                  <c:v>2000</c:v>
                </c:pt>
                <c:pt idx="4">
                  <c:v>9700</c:v>
                </c:pt>
                <c:pt idx="5">
                  <c:v>520491.63</c:v>
                </c:pt>
                <c:pt idx="6">
                  <c:v>539383.85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2-47B7-8A86-E5D2A38A8B96}"/>
            </c:ext>
          </c:extLst>
        </c:ser>
        <c:ser>
          <c:idx val="2"/>
          <c:order val="2"/>
          <c:tx>
            <c:strRef>
              <c:f>'Prihodi i rashodi u usporedbi'!$E$14</c:f>
              <c:strCache>
                <c:ptCount val="1"/>
                <c:pt idx="0">
                  <c:v>Izvršenje 2024.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'Prihodi i rashodi u usporedbi'!$B$15:$B$21</c:f>
              <c:strCache>
                <c:ptCount val="7"/>
                <c:pt idx="0">
                  <c:v>Rashodi za zaposlene</c:v>
                </c:pt>
                <c:pt idx="1">
                  <c:v>Materijalni rashodi</c:v>
                </c:pt>
                <c:pt idx="2">
                  <c:v>Financijski rashodi</c:v>
                </c:pt>
                <c:pt idx="3">
                  <c:v>Subvencije</c:v>
                </c:pt>
                <c:pt idx="4">
                  <c:v>Pomoći dane u inozemstvo i unutar općeg proračuna</c:v>
                </c:pt>
                <c:pt idx="5">
                  <c:v>Naknade građanima i kućanstvima na temelju osiguranja i druge naknade</c:v>
                </c:pt>
                <c:pt idx="6">
                  <c:v>Rashodi za donacije, kazne, naknade šteta i kapitalne pomoći</c:v>
                </c:pt>
              </c:strCache>
            </c:strRef>
          </c:cat>
          <c:val>
            <c:numRef>
              <c:f>'Prihodi i rashodi u usporedbi'!$E$15:$E$21</c:f>
              <c:numCache>
                <c:formatCode>#,##0.00</c:formatCode>
                <c:ptCount val="7"/>
                <c:pt idx="0">
                  <c:v>1048411.71</c:v>
                </c:pt>
                <c:pt idx="1">
                  <c:v>1607003.45</c:v>
                </c:pt>
                <c:pt idx="2">
                  <c:v>46859.9</c:v>
                </c:pt>
                <c:pt idx="3">
                  <c:v>0</c:v>
                </c:pt>
                <c:pt idx="4">
                  <c:v>6660</c:v>
                </c:pt>
                <c:pt idx="5">
                  <c:v>433379.58</c:v>
                </c:pt>
                <c:pt idx="6">
                  <c:v>264587.06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32-47B7-8A86-E5D2A38A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576160"/>
        <c:axId val="310575200"/>
      </c:barChart>
      <c:catAx>
        <c:axId val="3105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0575200"/>
        <c:crosses val="autoZero"/>
        <c:auto val="1"/>
        <c:lblAlgn val="ctr"/>
        <c:lblOffset val="100"/>
        <c:noMultiLvlLbl val="0"/>
      </c:catAx>
      <c:valAx>
        <c:axId val="3105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105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545681229509"/>
          <c:y val="0.26461045494313212"/>
          <c:w val="0.25257731958762886"/>
          <c:h val="0.35772847721568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'7ica i 4'!$C$2</c:f>
              <c:strCache>
                <c:ptCount val="1"/>
                <c:pt idx="0">
                  <c:v>Plan 2026.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9525" cap="flat" cmpd="sng" algn="ctr">
                <a:solidFill>
                  <a:schemeClr val="accent1">
                    <a:tint val="65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D1-4EA7-9B09-ACA819E8C8DD}"/>
              </c:ext>
            </c:extLst>
          </c:dPt>
          <c:cat>
            <c:strRef>
              <c:f>'7ica i 4'!$B$3</c:f>
              <c:strCache>
                <c:ptCount val="1"/>
                <c:pt idx="0">
                  <c:v>Prihodi od prodaje nefinancijske imovine</c:v>
                </c:pt>
              </c:strCache>
            </c:strRef>
          </c:cat>
          <c:val>
            <c:numRef>
              <c:f>'7ica i 4'!$C$3</c:f>
              <c:numCache>
                <c:formatCode>#,##0.00</c:formatCode>
                <c:ptCount val="1"/>
                <c:pt idx="0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D1-4EA7-9B09-ACA819E8C8DD}"/>
            </c:ext>
          </c:extLst>
        </c:ser>
        <c:ser>
          <c:idx val="1"/>
          <c:order val="1"/>
          <c:tx>
            <c:strRef>
              <c:f>'7ica i 4'!$D$2</c:f>
              <c:strCache>
                <c:ptCount val="1"/>
                <c:pt idx="0">
                  <c:v>Plan 2025.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'7ica i 4'!$B$3</c:f>
              <c:strCache>
                <c:ptCount val="1"/>
                <c:pt idx="0">
                  <c:v>Prihodi od prodaje nefinancijske imovine</c:v>
                </c:pt>
              </c:strCache>
            </c:strRef>
          </c:cat>
          <c:val>
            <c:numRef>
              <c:f>'7ica i 4'!$D$3</c:f>
              <c:numCache>
                <c:formatCode>#,##0.00</c:formatCode>
                <c:ptCount val="1"/>
                <c:pt idx="0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D1-4EA7-9B09-ACA819E8C8DD}"/>
            </c:ext>
          </c:extLst>
        </c:ser>
        <c:ser>
          <c:idx val="2"/>
          <c:order val="2"/>
          <c:tx>
            <c:strRef>
              <c:f>'7ica i 4'!$E$2</c:f>
              <c:strCache>
                <c:ptCount val="1"/>
                <c:pt idx="0">
                  <c:v>Izvršenje 2024.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'7ica i 4'!$B$3</c:f>
              <c:strCache>
                <c:ptCount val="1"/>
                <c:pt idx="0">
                  <c:v>Prihodi od prodaje nefinancijske imovine</c:v>
                </c:pt>
              </c:strCache>
            </c:strRef>
          </c:cat>
          <c:val>
            <c:numRef>
              <c:f>'7ica i 4'!$E$3</c:f>
              <c:numCache>
                <c:formatCode>#,##0.00</c:formatCode>
                <c:ptCount val="1"/>
                <c:pt idx="0">
                  <c:v>50674.16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D1-4EA7-9B09-ACA819E8C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355984"/>
        <c:axId val="443349328"/>
        <c:extLst/>
      </c:barChart>
      <c:catAx>
        <c:axId val="4433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443349328"/>
        <c:crosses val="autoZero"/>
        <c:auto val="1"/>
        <c:lblAlgn val="ctr"/>
        <c:lblOffset val="100"/>
        <c:noMultiLvlLbl val="0"/>
      </c:catAx>
      <c:valAx>
        <c:axId val="443349328"/>
        <c:scaling>
          <c:orientation val="minMax"/>
          <c:max val="50000"/>
          <c:min val="0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sr-Latn-RS"/>
          </a:p>
        </c:txPr>
        <c:crossAx val="443355984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05/8/layout/process3" loCatId="process" qsTypeId="urn:microsoft.com/office/officeart/2005/8/quickstyle/simple4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98450B70-D18C-4E1D-97E9-FA8BA06091D9}">
      <dgm:prSet phldrT="[Text]" custT="1"/>
      <dgm:spPr/>
      <dgm:t>
        <a:bodyPr rtlCol="0"/>
        <a:lstStyle/>
        <a:p>
          <a:pPr algn="ctr" rtl="0"/>
          <a:r>
            <a:rPr lang="hr-HR" sz="1800" dirty="0">
              <a:latin typeface="+mn-lt"/>
              <a:cs typeface="Times New Roman" panose="02020603050405020304" pitchFamily="18" charset="0"/>
            </a:rPr>
            <a:t>Temeljni</a:t>
          </a:r>
          <a:r>
            <a:rPr lang="hr" sz="1800" dirty="0">
              <a:latin typeface="+mn-lt"/>
              <a:cs typeface="Times New Roman" panose="02020603050405020304" pitchFamily="18" charset="0"/>
            </a:rPr>
            <a:t> financijski dokument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D3A29EAE-789C-47E5-9852-BCEC72920C67}" type="parTrans" cxnId="{E5063A27-7015-42DC-B1DA-489D94936D4B}">
      <dgm:prSet/>
      <dgm:spPr/>
      <dgm:t>
        <a:bodyPr rtlCol="0"/>
        <a:lstStyle/>
        <a:p>
          <a:pPr rtl="0"/>
          <a:endParaRPr lang="en-US"/>
        </a:p>
      </dgm:t>
    </dgm:pt>
    <dgm:pt modelId="{5476BBDE-A636-40EE-8272-09D0B7700854}" type="sibTrans" cxnId="{E5063A27-7015-42DC-B1DA-489D94936D4B}">
      <dgm:prSet/>
      <dgm:spPr/>
      <dgm:t>
        <a:bodyPr rtlCol="0"/>
        <a:lstStyle/>
        <a:p>
          <a:pPr rtl="0"/>
          <a:endParaRPr lang="en-US"/>
        </a:p>
      </dgm:t>
    </dgm:pt>
    <dgm:pt modelId="{C1B61D4D-7B51-471F-A0A6-E55A5EC41A8E}">
      <dgm:prSet phldrT="[Text]" custT="1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 rtlCol="0"/>
        <a:lstStyle/>
        <a:p>
          <a:pPr rtl="0"/>
          <a:r>
            <a:rPr lang="hr-HR" sz="1100" dirty="0">
              <a:latin typeface="+mn-lt"/>
              <a:cs typeface="Times New Roman" panose="02020603050405020304" pitchFamily="18" charset="0"/>
            </a:rPr>
            <a:t>U</a:t>
          </a:r>
          <a:r>
            <a:rPr lang="hr" sz="1100" dirty="0">
              <a:latin typeface="+mn-lt"/>
              <a:cs typeface="Times New Roman" panose="02020603050405020304" pitchFamily="18" charset="0"/>
            </a:rPr>
            <a:t>tvrđuje se plan financiranja svih aktivnosti i projekata za proračunsku, odnosno kalendarsku godinu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5710F621-701D-41BB-85BB-C0B920115602}" type="parTrans" cxnId="{EE0A8727-A6A5-4A4A-8E84-2B46A6195433}">
      <dgm:prSet/>
      <dgm:spPr/>
      <dgm:t>
        <a:bodyPr rtlCol="0"/>
        <a:lstStyle/>
        <a:p>
          <a:pPr rtl="0"/>
          <a:endParaRPr lang="en-US"/>
        </a:p>
      </dgm:t>
    </dgm:pt>
    <dgm:pt modelId="{3F762C5C-6E64-4A25-ACCC-7257C2D7624F}" type="sibTrans" cxnId="{EE0A8727-A6A5-4A4A-8E84-2B46A6195433}">
      <dgm:prSet/>
      <dgm:spPr/>
      <dgm:t>
        <a:bodyPr rtlCol="0"/>
        <a:lstStyle/>
        <a:p>
          <a:pPr rtl="0"/>
          <a:endParaRPr lang="en-US"/>
        </a:p>
      </dgm:t>
    </dgm:pt>
    <dgm:pt modelId="{F20117B0-FCD8-4927-B2D0-4FE779DC2A9B}">
      <dgm:prSet phldrT="[Text]" custT="1"/>
      <dgm:spPr/>
      <dgm:t>
        <a:bodyPr rtlCol="0"/>
        <a:lstStyle/>
        <a:p>
          <a:pPr rtl="0"/>
          <a:r>
            <a:rPr lang="hr" sz="1800" dirty="0">
              <a:latin typeface="+mn-lt"/>
              <a:cs typeface="Times New Roman" panose="02020603050405020304" pitchFamily="18" charset="0"/>
            </a:rPr>
            <a:t>Mora biti uravnotežen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B7B5CF59-8994-46C1-B996-2D89DD31FA35}" type="parTrans" cxnId="{616F7DC2-8C47-419A-9301-3002DA2ECB22}">
      <dgm:prSet/>
      <dgm:spPr/>
      <dgm:t>
        <a:bodyPr rtlCol="0"/>
        <a:lstStyle/>
        <a:p>
          <a:pPr rtl="0"/>
          <a:endParaRPr lang="en-US"/>
        </a:p>
      </dgm:t>
    </dgm:pt>
    <dgm:pt modelId="{73C4C127-0365-4ABF-A0E4-A1536DE07080}" type="sibTrans" cxnId="{616F7DC2-8C47-419A-9301-3002DA2ECB22}">
      <dgm:prSet/>
      <dgm:spPr/>
      <dgm:t>
        <a:bodyPr rtlCol="0"/>
        <a:lstStyle/>
        <a:p>
          <a:pPr rtl="0"/>
          <a:endParaRPr lang="en-US"/>
        </a:p>
      </dgm:t>
    </dgm:pt>
    <dgm:pt modelId="{0D636056-30D8-4434-99F7-E38A6E2B8161}">
      <dgm:prSet phldrT="[Text]" custT="1"/>
      <dgm:spPr/>
      <dgm:t>
        <a:bodyPr rtlCol="0"/>
        <a:lstStyle/>
        <a:p>
          <a:pPr rtl="0"/>
          <a:r>
            <a:rPr lang="hr" sz="1800" dirty="0">
              <a:latin typeface="+mn-lt"/>
              <a:cs typeface="Times New Roman" panose="02020603050405020304" pitchFamily="18" charset="0"/>
            </a:rPr>
            <a:t>Donosi ga Općinsko Vijeće 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BB5BFE0E-B039-45BE-BD5F-A1F8AB17574F}" type="parTrans" cxnId="{509F2F7C-8BDB-46E3-A012-91E3DFD74DCA}">
      <dgm:prSet/>
      <dgm:spPr/>
      <dgm:t>
        <a:bodyPr rtlCol="0"/>
        <a:lstStyle/>
        <a:p>
          <a:pPr rtl="0"/>
          <a:endParaRPr lang="en-US"/>
        </a:p>
      </dgm:t>
    </dgm:pt>
    <dgm:pt modelId="{29834D85-C3E6-4A35-9EB5-194ABE6020BC}" type="sibTrans" cxnId="{509F2F7C-8BDB-46E3-A012-91E3DFD74DCA}">
      <dgm:prSet/>
      <dgm:spPr/>
      <dgm:t>
        <a:bodyPr rtlCol="0"/>
        <a:lstStyle/>
        <a:p>
          <a:pPr rtl="0"/>
          <a:endParaRPr lang="en-US"/>
        </a:p>
      </dgm:t>
    </dgm:pt>
    <dgm:pt modelId="{20D5FFF3-0038-4A6D-B551-80F94E9E7F44}">
      <dgm:prSet phldrT="[Text]" custT="1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 rtlCol="0"/>
        <a:lstStyle/>
        <a:p>
          <a:pPr rtl="0"/>
          <a:r>
            <a:rPr lang="hr" sz="1100" dirty="0">
              <a:latin typeface="+mn-lt"/>
            </a:rPr>
            <a:t> </a:t>
          </a:r>
          <a:r>
            <a:rPr lang="hr" sz="1100" dirty="0">
              <a:latin typeface="+mn-lt"/>
              <a:cs typeface="Times New Roman" panose="02020603050405020304" pitchFamily="18" charset="0"/>
            </a:rPr>
            <a:t>Predstavničko tijelo usvaja Proračun do kraja tekuće godine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E41A84F-1750-4EAB-9074-4218A1CDAFE8}" type="parTrans" cxnId="{546F133B-2DD3-442B-A0FC-A2A03EA1A2BC}">
      <dgm:prSet/>
      <dgm:spPr/>
      <dgm:t>
        <a:bodyPr rtlCol="0"/>
        <a:lstStyle/>
        <a:p>
          <a:pPr rtl="0"/>
          <a:endParaRPr lang="en-US"/>
        </a:p>
      </dgm:t>
    </dgm:pt>
    <dgm:pt modelId="{7DD3C01D-CFF2-4AED-890C-4E4EB17BB290}" type="sibTrans" cxnId="{546F133B-2DD3-442B-A0FC-A2A03EA1A2BC}">
      <dgm:prSet/>
      <dgm:spPr/>
      <dgm:t>
        <a:bodyPr rtlCol="0"/>
        <a:lstStyle/>
        <a:p>
          <a:pPr rtl="0"/>
          <a:endParaRPr lang="en-US"/>
        </a:p>
      </dgm:t>
    </dgm:pt>
    <dgm:pt modelId="{255827E2-CE07-427C-839C-BE2E51FCDBB8}">
      <dgm:prSet phldrT="[Text]" custT="1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 rtlCol="0"/>
        <a:lstStyle/>
        <a:p>
          <a:pPr rtl="0"/>
          <a:r>
            <a:rPr lang="hr-HR" sz="1100" dirty="0">
              <a:latin typeface="+mn-lt"/>
              <a:cs typeface="Times New Roman" panose="02020603050405020304" pitchFamily="18" charset="0"/>
            </a:rPr>
            <a:t>U</a:t>
          </a:r>
          <a:r>
            <a:rPr lang="hr" sz="1100" dirty="0">
              <a:latin typeface="+mn-lt"/>
              <a:cs typeface="Times New Roman" panose="02020603050405020304" pitchFamily="18" charset="0"/>
            </a:rPr>
            <a:t>kupna visina planiranih prihoda, primitaka i raspoloživih sredstava mora pokrivati ukupne rashode i izdatke 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22B85B52-EEDB-48AC-9998-BE0D123F7FE8}" type="sibTrans" cxnId="{57307241-4596-4C81-AEDD-3103B1A40EE5}">
      <dgm:prSet/>
      <dgm:spPr/>
      <dgm:t>
        <a:bodyPr rtlCol="0"/>
        <a:lstStyle/>
        <a:p>
          <a:pPr rtl="0"/>
          <a:endParaRPr lang="en-US"/>
        </a:p>
      </dgm:t>
    </dgm:pt>
    <dgm:pt modelId="{CC67C3C2-15A4-4506-BA33-B1FE8A669FD6}" type="parTrans" cxnId="{57307241-4596-4C81-AEDD-3103B1A40EE5}">
      <dgm:prSet/>
      <dgm:spPr/>
      <dgm:t>
        <a:bodyPr rtlCol="0"/>
        <a:lstStyle/>
        <a:p>
          <a:pPr rtl="0"/>
          <a:endParaRPr lang="en-US"/>
        </a:p>
      </dgm:t>
    </dgm:pt>
    <dgm:pt modelId="{905B1AB6-D6EC-40DD-B11D-19DABB507EE7}">
      <dgm:prSet phldrT="[Text]" custT="1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 rtlCol="0"/>
        <a:lstStyle/>
        <a:p>
          <a:pPr rtl="0"/>
          <a:r>
            <a:rPr lang="hr" sz="1100" dirty="0">
              <a:latin typeface="+mn-lt"/>
              <a:cs typeface="Times New Roman" panose="02020603050405020304" pitchFamily="18" charset="0"/>
            </a:rPr>
            <a:t> Ako se Proračun ne usvoji, donosi se Odluka o privremenom financiranju</a:t>
          </a:r>
        </a:p>
      </dgm:t>
    </dgm:pt>
    <dgm:pt modelId="{43D6D94C-3E98-4AB0-A1C4-B06CEF7995A0}" type="parTrans" cxnId="{5BA7F5D6-148A-4317-BE17-058E6A6465AB}">
      <dgm:prSet/>
      <dgm:spPr/>
      <dgm:t>
        <a:bodyPr/>
        <a:lstStyle/>
        <a:p>
          <a:endParaRPr lang="hr-HR"/>
        </a:p>
      </dgm:t>
    </dgm:pt>
    <dgm:pt modelId="{93886935-5CEC-4C85-8DFF-AEDE62ADD08F}" type="sibTrans" cxnId="{5BA7F5D6-148A-4317-BE17-058E6A6465AB}">
      <dgm:prSet/>
      <dgm:spPr/>
      <dgm:t>
        <a:bodyPr/>
        <a:lstStyle/>
        <a:p>
          <a:endParaRPr lang="hr-HR"/>
        </a:p>
      </dgm:t>
    </dgm:pt>
    <dgm:pt modelId="{0930D21F-267C-4F08-ADCA-4BB38504AE2D}" type="pres">
      <dgm:prSet presAssocID="{A33F4830-5CD4-4C71-985C-0708E9B0BE14}" presName="linearFlow" presStyleCnt="0">
        <dgm:presLayoutVars>
          <dgm:dir/>
          <dgm:animLvl val="lvl"/>
          <dgm:resizeHandles val="exact"/>
        </dgm:presLayoutVars>
      </dgm:prSet>
      <dgm:spPr/>
    </dgm:pt>
    <dgm:pt modelId="{41948F23-C4B2-4837-AA1C-DFA5DDEE032C}" type="pres">
      <dgm:prSet presAssocID="{98450B70-D18C-4E1D-97E9-FA8BA06091D9}" presName="composite" presStyleCnt="0"/>
      <dgm:spPr/>
    </dgm:pt>
    <dgm:pt modelId="{67458018-61C8-462B-9100-214A52709370}" type="pres">
      <dgm:prSet presAssocID="{98450B70-D18C-4E1D-97E9-FA8BA06091D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808899-304D-4D8F-A86A-6C3A03966547}" type="pres">
      <dgm:prSet presAssocID="{98450B70-D18C-4E1D-97E9-FA8BA06091D9}" presName="parSh" presStyleLbl="node1" presStyleIdx="0" presStyleCnt="3"/>
      <dgm:spPr/>
    </dgm:pt>
    <dgm:pt modelId="{2DDCB2FA-93DF-4EC9-9DE6-298A92C305E3}" type="pres">
      <dgm:prSet presAssocID="{98450B70-D18C-4E1D-97E9-FA8BA06091D9}" presName="desTx" presStyleLbl="fgAcc1" presStyleIdx="0" presStyleCnt="3">
        <dgm:presLayoutVars>
          <dgm:bulletEnabled val="1"/>
        </dgm:presLayoutVars>
      </dgm:prSet>
      <dgm:spPr/>
    </dgm:pt>
    <dgm:pt modelId="{F1147F5F-3938-47CB-9EC5-64BC54A1A85A}" type="pres">
      <dgm:prSet presAssocID="{5476BBDE-A636-40EE-8272-09D0B7700854}" presName="sibTrans" presStyleLbl="sibTrans2D1" presStyleIdx="0" presStyleCnt="2"/>
      <dgm:spPr/>
    </dgm:pt>
    <dgm:pt modelId="{9025FD8A-1DCF-46D2-8C5A-60A8C592F528}" type="pres">
      <dgm:prSet presAssocID="{5476BBDE-A636-40EE-8272-09D0B7700854}" presName="connTx" presStyleLbl="sibTrans2D1" presStyleIdx="0" presStyleCnt="2"/>
      <dgm:spPr/>
    </dgm:pt>
    <dgm:pt modelId="{9F98A4D4-6932-4712-BE25-09333017DA60}" type="pres">
      <dgm:prSet presAssocID="{F20117B0-FCD8-4927-B2D0-4FE779DC2A9B}" presName="composite" presStyleCnt="0"/>
      <dgm:spPr/>
    </dgm:pt>
    <dgm:pt modelId="{E3689C09-28FA-4486-9AEC-01E59D49BF66}" type="pres">
      <dgm:prSet presAssocID="{F20117B0-FCD8-4927-B2D0-4FE779DC2A9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3E8E1B7-E1B8-4764-9170-EA493F2AE03D}" type="pres">
      <dgm:prSet presAssocID="{F20117B0-FCD8-4927-B2D0-4FE779DC2A9B}" presName="parSh" presStyleLbl="node1" presStyleIdx="1" presStyleCnt="3"/>
      <dgm:spPr/>
    </dgm:pt>
    <dgm:pt modelId="{1C1D6EAE-AAC1-480D-B626-9AADD7DD42EB}" type="pres">
      <dgm:prSet presAssocID="{F20117B0-FCD8-4927-B2D0-4FE779DC2A9B}" presName="desTx" presStyleLbl="fgAcc1" presStyleIdx="1" presStyleCnt="3">
        <dgm:presLayoutVars>
          <dgm:bulletEnabled val="1"/>
        </dgm:presLayoutVars>
      </dgm:prSet>
      <dgm:spPr/>
    </dgm:pt>
    <dgm:pt modelId="{98767242-26FF-4B5F-B277-5A4A82358745}" type="pres">
      <dgm:prSet presAssocID="{73C4C127-0365-4ABF-A0E4-A1536DE07080}" presName="sibTrans" presStyleLbl="sibTrans2D1" presStyleIdx="1" presStyleCnt="2"/>
      <dgm:spPr/>
    </dgm:pt>
    <dgm:pt modelId="{A8D1C0A7-8F5A-40DB-A019-FA58F6389935}" type="pres">
      <dgm:prSet presAssocID="{73C4C127-0365-4ABF-A0E4-A1536DE07080}" presName="connTx" presStyleLbl="sibTrans2D1" presStyleIdx="1" presStyleCnt="2"/>
      <dgm:spPr/>
    </dgm:pt>
    <dgm:pt modelId="{A951D1F0-6D96-46D9-B8C5-5D75B1904E42}" type="pres">
      <dgm:prSet presAssocID="{0D636056-30D8-4434-99F7-E38A6E2B8161}" presName="composite" presStyleCnt="0"/>
      <dgm:spPr/>
    </dgm:pt>
    <dgm:pt modelId="{344889A8-08B4-4BBB-BADA-440756BFE412}" type="pres">
      <dgm:prSet presAssocID="{0D636056-30D8-4434-99F7-E38A6E2B816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0BB6F7-1488-4206-A50D-AF7A662D57B7}" type="pres">
      <dgm:prSet presAssocID="{0D636056-30D8-4434-99F7-E38A6E2B8161}" presName="parSh" presStyleLbl="node1" presStyleIdx="2" presStyleCnt="3"/>
      <dgm:spPr/>
    </dgm:pt>
    <dgm:pt modelId="{31C31927-7155-479B-9C81-DBD3D3702034}" type="pres">
      <dgm:prSet presAssocID="{0D636056-30D8-4434-99F7-E38A6E2B816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B43D506-F367-4485-B385-9B48E945F328}" type="presOf" srcId="{A33F4830-5CD4-4C71-985C-0708E9B0BE14}" destId="{0930D21F-267C-4F08-ADCA-4BB38504AE2D}" srcOrd="0" destOrd="0" presId="urn:microsoft.com/office/officeart/2005/8/layout/process3"/>
    <dgm:cxn modelId="{187CC90F-6858-44B1-9DB8-2294CB43A280}" type="presOf" srcId="{5476BBDE-A636-40EE-8272-09D0B7700854}" destId="{F1147F5F-3938-47CB-9EC5-64BC54A1A85A}" srcOrd="0" destOrd="0" presId="urn:microsoft.com/office/officeart/2005/8/layout/process3"/>
    <dgm:cxn modelId="{8EBE6C17-E9AC-4714-A177-C77E9C030160}" type="presOf" srcId="{F20117B0-FCD8-4927-B2D0-4FE779DC2A9B}" destId="{83E8E1B7-E1B8-4764-9170-EA493F2AE03D}" srcOrd="1" destOrd="0" presId="urn:microsoft.com/office/officeart/2005/8/layout/process3"/>
    <dgm:cxn modelId="{E5063A27-7015-42DC-B1DA-489D94936D4B}" srcId="{A33F4830-5CD4-4C71-985C-0708E9B0BE14}" destId="{98450B70-D18C-4E1D-97E9-FA8BA06091D9}" srcOrd="0" destOrd="0" parTransId="{D3A29EAE-789C-47E5-9852-BCEC72920C67}" sibTransId="{5476BBDE-A636-40EE-8272-09D0B7700854}"/>
    <dgm:cxn modelId="{EE0A8727-A6A5-4A4A-8E84-2B46A6195433}" srcId="{98450B70-D18C-4E1D-97E9-FA8BA06091D9}" destId="{C1B61D4D-7B51-471F-A0A6-E55A5EC41A8E}" srcOrd="0" destOrd="0" parTransId="{5710F621-701D-41BB-85BB-C0B920115602}" sibTransId="{3F762C5C-6E64-4A25-ACCC-7257C2D7624F}"/>
    <dgm:cxn modelId="{3B4A583A-DB3F-477D-8ACA-EB19F21304D8}" type="presOf" srcId="{73C4C127-0365-4ABF-A0E4-A1536DE07080}" destId="{98767242-26FF-4B5F-B277-5A4A82358745}" srcOrd="0" destOrd="0" presId="urn:microsoft.com/office/officeart/2005/8/layout/process3"/>
    <dgm:cxn modelId="{546F133B-2DD3-442B-A0FC-A2A03EA1A2BC}" srcId="{0D636056-30D8-4434-99F7-E38A6E2B8161}" destId="{20D5FFF3-0038-4A6D-B551-80F94E9E7F44}" srcOrd="0" destOrd="0" parTransId="{9E41A84F-1750-4EAB-9074-4218A1CDAFE8}" sibTransId="{7DD3C01D-CFF2-4AED-890C-4E4EB17BB290}"/>
    <dgm:cxn modelId="{2032C23F-23F4-4850-919E-ACF95D22EC43}" type="presOf" srcId="{73C4C127-0365-4ABF-A0E4-A1536DE07080}" destId="{A8D1C0A7-8F5A-40DB-A019-FA58F6389935}" srcOrd="1" destOrd="0" presId="urn:microsoft.com/office/officeart/2005/8/layout/process3"/>
    <dgm:cxn modelId="{57307241-4596-4C81-AEDD-3103B1A40EE5}" srcId="{F20117B0-FCD8-4927-B2D0-4FE779DC2A9B}" destId="{255827E2-CE07-427C-839C-BE2E51FCDBB8}" srcOrd="0" destOrd="0" parTransId="{CC67C3C2-15A4-4506-BA33-B1FE8A669FD6}" sibTransId="{22B85B52-EEDB-48AC-9998-BE0D123F7FE8}"/>
    <dgm:cxn modelId="{8443014A-0C65-41DE-B257-E712E18AB133}" type="presOf" srcId="{0D636056-30D8-4434-99F7-E38A6E2B8161}" destId="{4D0BB6F7-1488-4206-A50D-AF7A662D57B7}" srcOrd="1" destOrd="0" presId="urn:microsoft.com/office/officeart/2005/8/layout/process3"/>
    <dgm:cxn modelId="{4B6F6770-FB8B-43CC-A3D2-E746EF55FD1A}" type="presOf" srcId="{F20117B0-FCD8-4927-B2D0-4FE779DC2A9B}" destId="{E3689C09-28FA-4486-9AEC-01E59D49BF66}" srcOrd="0" destOrd="0" presId="urn:microsoft.com/office/officeart/2005/8/layout/process3"/>
    <dgm:cxn modelId="{A810005A-4066-451D-A1CC-B136999959CC}" type="presOf" srcId="{905B1AB6-D6EC-40DD-B11D-19DABB507EE7}" destId="{31C31927-7155-479B-9C81-DBD3D3702034}" srcOrd="0" destOrd="1" presId="urn:microsoft.com/office/officeart/2005/8/layout/process3"/>
    <dgm:cxn modelId="{059A535A-62FB-4B63-8CEF-6FCE9BDD2E20}" type="presOf" srcId="{255827E2-CE07-427C-839C-BE2E51FCDBB8}" destId="{1C1D6EAE-AAC1-480D-B626-9AADD7DD42EB}" srcOrd="0" destOrd="0" presId="urn:microsoft.com/office/officeart/2005/8/layout/process3"/>
    <dgm:cxn modelId="{509F2F7C-8BDB-46E3-A012-91E3DFD74DCA}" srcId="{A33F4830-5CD4-4C71-985C-0708E9B0BE14}" destId="{0D636056-30D8-4434-99F7-E38A6E2B8161}" srcOrd="2" destOrd="0" parTransId="{BB5BFE0E-B039-45BE-BD5F-A1F8AB17574F}" sibTransId="{29834D85-C3E6-4A35-9EB5-194ABE6020BC}"/>
    <dgm:cxn modelId="{A8BE2194-AA4B-48A2-A548-52D06918186C}" type="presOf" srcId="{98450B70-D18C-4E1D-97E9-FA8BA06091D9}" destId="{E6808899-304D-4D8F-A86A-6C3A03966547}" srcOrd="1" destOrd="0" presId="urn:microsoft.com/office/officeart/2005/8/layout/process3"/>
    <dgm:cxn modelId="{6CBD6E9A-D5A3-4C24-804F-E42989F84BE9}" type="presOf" srcId="{20D5FFF3-0038-4A6D-B551-80F94E9E7F44}" destId="{31C31927-7155-479B-9C81-DBD3D3702034}" srcOrd="0" destOrd="0" presId="urn:microsoft.com/office/officeart/2005/8/layout/process3"/>
    <dgm:cxn modelId="{E25B53B7-0AB4-42F8-90F7-1EAD203687ED}" type="presOf" srcId="{5476BBDE-A636-40EE-8272-09D0B7700854}" destId="{9025FD8A-1DCF-46D2-8C5A-60A8C592F528}" srcOrd="1" destOrd="0" presId="urn:microsoft.com/office/officeart/2005/8/layout/process3"/>
    <dgm:cxn modelId="{616F7DC2-8C47-419A-9301-3002DA2ECB22}" srcId="{A33F4830-5CD4-4C71-985C-0708E9B0BE14}" destId="{F20117B0-FCD8-4927-B2D0-4FE779DC2A9B}" srcOrd="1" destOrd="0" parTransId="{B7B5CF59-8994-46C1-B996-2D89DD31FA35}" sibTransId="{73C4C127-0365-4ABF-A0E4-A1536DE07080}"/>
    <dgm:cxn modelId="{33F2F5C3-E67F-4728-87F9-EECDF12B01AF}" type="presOf" srcId="{98450B70-D18C-4E1D-97E9-FA8BA06091D9}" destId="{67458018-61C8-462B-9100-214A52709370}" srcOrd="0" destOrd="0" presId="urn:microsoft.com/office/officeart/2005/8/layout/process3"/>
    <dgm:cxn modelId="{E3B75BD0-29BB-4661-8EE7-06446F0F02F6}" type="presOf" srcId="{0D636056-30D8-4434-99F7-E38A6E2B8161}" destId="{344889A8-08B4-4BBB-BADA-440756BFE412}" srcOrd="0" destOrd="0" presId="urn:microsoft.com/office/officeart/2005/8/layout/process3"/>
    <dgm:cxn modelId="{5BA7F5D6-148A-4317-BE17-058E6A6465AB}" srcId="{0D636056-30D8-4434-99F7-E38A6E2B8161}" destId="{905B1AB6-D6EC-40DD-B11D-19DABB507EE7}" srcOrd="1" destOrd="0" parTransId="{43D6D94C-3E98-4AB0-A1C4-B06CEF7995A0}" sibTransId="{93886935-5CEC-4C85-8DFF-AEDE62ADD08F}"/>
    <dgm:cxn modelId="{2913D1F3-ADB3-4CDA-BC7D-91D8EF208998}" type="presOf" srcId="{C1B61D4D-7B51-471F-A0A6-E55A5EC41A8E}" destId="{2DDCB2FA-93DF-4EC9-9DE6-298A92C305E3}" srcOrd="0" destOrd="0" presId="urn:microsoft.com/office/officeart/2005/8/layout/process3"/>
    <dgm:cxn modelId="{935F2FCC-65A3-43D7-8313-DA4E40B584F5}" type="presParOf" srcId="{0930D21F-267C-4F08-ADCA-4BB38504AE2D}" destId="{41948F23-C4B2-4837-AA1C-DFA5DDEE032C}" srcOrd="0" destOrd="0" presId="urn:microsoft.com/office/officeart/2005/8/layout/process3"/>
    <dgm:cxn modelId="{DB7086B2-30CE-4053-A4F1-02CF08227182}" type="presParOf" srcId="{41948F23-C4B2-4837-AA1C-DFA5DDEE032C}" destId="{67458018-61C8-462B-9100-214A52709370}" srcOrd="0" destOrd="0" presId="urn:microsoft.com/office/officeart/2005/8/layout/process3"/>
    <dgm:cxn modelId="{D240EDC2-EB4D-41F9-B666-7792A0DC5935}" type="presParOf" srcId="{41948F23-C4B2-4837-AA1C-DFA5DDEE032C}" destId="{E6808899-304D-4D8F-A86A-6C3A03966547}" srcOrd="1" destOrd="0" presId="urn:microsoft.com/office/officeart/2005/8/layout/process3"/>
    <dgm:cxn modelId="{D7F82DC9-773C-4359-A363-6FC67A225AB1}" type="presParOf" srcId="{41948F23-C4B2-4837-AA1C-DFA5DDEE032C}" destId="{2DDCB2FA-93DF-4EC9-9DE6-298A92C305E3}" srcOrd="2" destOrd="0" presId="urn:microsoft.com/office/officeart/2005/8/layout/process3"/>
    <dgm:cxn modelId="{B97D0688-BF39-49F8-956D-F079E1E5EB1B}" type="presParOf" srcId="{0930D21F-267C-4F08-ADCA-4BB38504AE2D}" destId="{F1147F5F-3938-47CB-9EC5-64BC54A1A85A}" srcOrd="1" destOrd="0" presId="urn:microsoft.com/office/officeart/2005/8/layout/process3"/>
    <dgm:cxn modelId="{D9941B8E-B172-414B-AC98-79CF9F161009}" type="presParOf" srcId="{F1147F5F-3938-47CB-9EC5-64BC54A1A85A}" destId="{9025FD8A-1DCF-46D2-8C5A-60A8C592F528}" srcOrd="0" destOrd="0" presId="urn:microsoft.com/office/officeart/2005/8/layout/process3"/>
    <dgm:cxn modelId="{8DE81E93-EDE6-4EB3-AF58-63938B9A5004}" type="presParOf" srcId="{0930D21F-267C-4F08-ADCA-4BB38504AE2D}" destId="{9F98A4D4-6932-4712-BE25-09333017DA60}" srcOrd="2" destOrd="0" presId="urn:microsoft.com/office/officeart/2005/8/layout/process3"/>
    <dgm:cxn modelId="{CDAE8D69-6F1A-45B1-8258-F2300EF722E7}" type="presParOf" srcId="{9F98A4D4-6932-4712-BE25-09333017DA60}" destId="{E3689C09-28FA-4486-9AEC-01E59D49BF66}" srcOrd="0" destOrd="0" presId="urn:microsoft.com/office/officeart/2005/8/layout/process3"/>
    <dgm:cxn modelId="{71418EEC-F390-4FC0-8DC6-00C742F5112D}" type="presParOf" srcId="{9F98A4D4-6932-4712-BE25-09333017DA60}" destId="{83E8E1B7-E1B8-4764-9170-EA493F2AE03D}" srcOrd="1" destOrd="0" presId="urn:microsoft.com/office/officeart/2005/8/layout/process3"/>
    <dgm:cxn modelId="{EB4ED867-E018-41E3-8432-F4B776BA315F}" type="presParOf" srcId="{9F98A4D4-6932-4712-BE25-09333017DA60}" destId="{1C1D6EAE-AAC1-480D-B626-9AADD7DD42EB}" srcOrd="2" destOrd="0" presId="urn:microsoft.com/office/officeart/2005/8/layout/process3"/>
    <dgm:cxn modelId="{6FB7CCEF-435F-487A-82CA-42888933721B}" type="presParOf" srcId="{0930D21F-267C-4F08-ADCA-4BB38504AE2D}" destId="{98767242-26FF-4B5F-B277-5A4A82358745}" srcOrd="3" destOrd="0" presId="urn:microsoft.com/office/officeart/2005/8/layout/process3"/>
    <dgm:cxn modelId="{B012156B-A2FA-4C28-9E66-D80F882D2AE9}" type="presParOf" srcId="{98767242-26FF-4B5F-B277-5A4A82358745}" destId="{A8D1C0A7-8F5A-40DB-A019-FA58F6389935}" srcOrd="0" destOrd="0" presId="urn:microsoft.com/office/officeart/2005/8/layout/process3"/>
    <dgm:cxn modelId="{E250AF91-9F67-417A-B00A-BB7B55534855}" type="presParOf" srcId="{0930D21F-267C-4F08-ADCA-4BB38504AE2D}" destId="{A951D1F0-6D96-46D9-B8C5-5D75B1904E42}" srcOrd="4" destOrd="0" presId="urn:microsoft.com/office/officeart/2005/8/layout/process3"/>
    <dgm:cxn modelId="{952F0F48-B10D-4C18-8D0E-33C9D3FEC238}" type="presParOf" srcId="{A951D1F0-6D96-46D9-B8C5-5D75B1904E42}" destId="{344889A8-08B4-4BBB-BADA-440756BFE412}" srcOrd="0" destOrd="0" presId="urn:microsoft.com/office/officeart/2005/8/layout/process3"/>
    <dgm:cxn modelId="{78EED624-6C75-4C6A-9B3B-8CBF246777FE}" type="presParOf" srcId="{A951D1F0-6D96-46D9-B8C5-5D75B1904E42}" destId="{4D0BB6F7-1488-4206-A50D-AF7A662D57B7}" srcOrd="1" destOrd="0" presId="urn:microsoft.com/office/officeart/2005/8/layout/process3"/>
    <dgm:cxn modelId="{CED7E138-D796-4AB0-BA1E-30A7118F60D4}" type="presParOf" srcId="{A951D1F0-6D96-46D9-B8C5-5D75B1904E42}" destId="{31C31927-7155-479B-9C81-DBD3D37020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04ECF-D2C9-4D35-B99B-6083480A8496}" type="doc">
      <dgm:prSet loTypeId="urn:microsoft.com/office/officeart/2005/8/layout/v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0094B56E-58EC-42B0-85C0-2C88FDE5C13C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uravnoteženosti</a:t>
          </a:r>
        </a:p>
      </dgm:t>
    </dgm:pt>
    <dgm:pt modelId="{A38BE40F-67C3-43E6-BCE5-0AC2039655EC}" type="parTrans" cxnId="{2A695D17-F2C7-438D-8A4A-9B5229A78133}">
      <dgm:prSet/>
      <dgm:spPr/>
      <dgm:t>
        <a:bodyPr/>
        <a:lstStyle/>
        <a:p>
          <a:endParaRPr lang="hr-HR"/>
        </a:p>
      </dgm:t>
    </dgm:pt>
    <dgm:pt modelId="{1FE35084-ED80-439C-9DAB-C5877A9B97E7}" type="sibTrans" cxnId="{2A695D17-F2C7-438D-8A4A-9B5229A78133}">
      <dgm:prSet/>
      <dgm:spPr/>
      <dgm:t>
        <a:bodyPr/>
        <a:lstStyle/>
        <a:p>
          <a:endParaRPr lang="hr-HR"/>
        </a:p>
      </dgm:t>
    </dgm:pt>
    <dgm:pt modelId="{FBB20E07-FF3E-46FB-89D4-3E6D59FF4E9A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 proračunske godine</a:t>
          </a:r>
        </a:p>
      </dgm:t>
    </dgm:pt>
    <dgm:pt modelId="{0153B77C-CF87-42BF-91CA-B768747D9B41}" type="parTrans" cxnId="{52DBEA00-86D0-4416-9143-3B121214F3D9}">
      <dgm:prSet/>
      <dgm:spPr/>
      <dgm:t>
        <a:bodyPr/>
        <a:lstStyle/>
        <a:p>
          <a:endParaRPr lang="hr-HR"/>
        </a:p>
      </dgm:t>
    </dgm:pt>
    <dgm:pt modelId="{77C58E96-A3A7-4CE8-84FF-EFFE5BA54F16}" type="sibTrans" cxnId="{52DBEA00-86D0-4416-9143-3B121214F3D9}">
      <dgm:prSet/>
      <dgm:spPr/>
      <dgm:t>
        <a:bodyPr/>
        <a:lstStyle/>
        <a:p>
          <a:endParaRPr lang="hr-HR"/>
        </a:p>
      </dgm:t>
    </dgm:pt>
    <dgm:pt modelId="{D4F390FE-448B-4E26-81E0-1BBADD7B659F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jedinstva i točnosti</a:t>
          </a:r>
        </a:p>
      </dgm:t>
    </dgm:pt>
    <dgm:pt modelId="{C3D2B3F0-2884-4712-93E7-0436BFDADF82}" type="parTrans" cxnId="{3F6FB8E3-C3DF-49C5-BB68-34F8B7A66A6D}">
      <dgm:prSet/>
      <dgm:spPr/>
      <dgm:t>
        <a:bodyPr/>
        <a:lstStyle/>
        <a:p>
          <a:endParaRPr lang="hr-HR"/>
        </a:p>
      </dgm:t>
    </dgm:pt>
    <dgm:pt modelId="{129B5B76-EFBD-49A2-8970-442BDF351BD8}" type="sibTrans" cxnId="{3F6FB8E3-C3DF-49C5-BB68-34F8B7A66A6D}">
      <dgm:prSet/>
      <dgm:spPr/>
      <dgm:t>
        <a:bodyPr/>
        <a:lstStyle/>
        <a:p>
          <a:endParaRPr lang="hr-HR"/>
        </a:p>
      </dgm:t>
    </dgm:pt>
    <dgm:pt modelId="{EB0E94CB-3474-4B33-ACA4-D7862B0126D6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univerzalnosti</a:t>
          </a:r>
        </a:p>
      </dgm:t>
    </dgm:pt>
    <dgm:pt modelId="{B7DE5591-4D3A-432C-AE9F-6ABAAE4BE92B}" type="parTrans" cxnId="{7647DF60-57DF-4F9A-A359-992E26225B1E}">
      <dgm:prSet/>
      <dgm:spPr/>
      <dgm:t>
        <a:bodyPr/>
        <a:lstStyle/>
        <a:p>
          <a:endParaRPr lang="hr-HR"/>
        </a:p>
      </dgm:t>
    </dgm:pt>
    <dgm:pt modelId="{2F0FE463-9610-4156-BCCC-6E8010D6E914}" type="sibTrans" cxnId="{7647DF60-57DF-4F9A-A359-992E26225B1E}">
      <dgm:prSet/>
      <dgm:spPr/>
      <dgm:t>
        <a:bodyPr/>
        <a:lstStyle/>
        <a:p>
          <a:endParaRPr lang="hr-HR"/>
        </a:p>
      </dgm:t>
    </dgm:pt>
    <dgm:pt modelId="{5BA29B64-1C2D-437A-9EE5-428C6B121E10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specifikacije</a:t>
          </a:r>
        </a:p>
      </dgm:t>
    </dgm:pt>
    <dgm:pt modelId="{F8469584-3687-460C-836C-A75CB3952692}" type="parTrans" cxnId="{69785E5D-C901-408F-AD79-315E9DEE4D70}">
      <dgm:prSet/>
      <dgm:spPr/>
      <dgm:t>
        <a:bodyPr/>
        <a:lstStyle/>
        <a:p>
          <a:endParaRPr lang="hr-HR"/>
        </a:p>
      </dgm:t>
    </dgm:pt>
    <dgm:pt modelId="{D58C434B-76F3-46E9-9F53-47BECDFF26D3}" type="sibTrans" cxnId="{69785E5D-C901-408F-AD79-315E9DEE4D70}">
      <dgm:prSet/>
      <dgm:spPr/>
      <dgm:t>
        <a:bodyPr/>
        <a:lstStyle/>
        <a:p>
          <a:endParaRPr lang="hr-HR"/>
        </a:p>
      </dgm:t>
    </dgm:pt>
    <dgm:pt modelId="{D4E99831-7713-4913-863E-EFB17FF09493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transparentnosti</a:t>
          </a:r>
        </a:p>
      </dgm:t>
    </dgm:pt>
    <dgm:pt modelId="{6D8E9167-6D79-407B-8BEE-9D2EE20401D4}" type="parTrans" cxnId="{1EEB8A7A-D78F-4CDA-B6E9-2EEC397F6917}">
      <dgm:prSet/>
      <dgm:spPr/>
      <dgm:t>
        <a:bodyPr/>
        <a:lstStyle/>
        <a:p>
          <a:endParaRPr lang="hr-HR"/>
        </a:p>
      </dgm:t>
    </dgm:pt>
    <dgm:pt modelId="{2DBBFA54-CB01-4D39-8679-D2562F7293B3}" type="sibTrans" cxnId="{1EEB8A7A-D78F-4CDA-B6E9-2EEC397F6917}">
      <dgm:prSet/>
      <dgm:spPr/>
      <dgm:t>
        <a:bodyPr/>
        <a:lstStyle/>
        <a:p>
          <a:endParaRPr lang="hr-HR"/>
        </a:p>
      </dgm:t>
    </dgm:pt>
    <dgm:pt modelId="{9E2C6F2E-5962-4E85-94BA-1A844986C6B5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dobrog financijskog upravljanja</a:t>
          </a:r>
        </a:p>
      </dgm:t>
    </dgm:pt>
    <dgm:pt modelId="{AD43E55E-F2DB-4266-8B2A-DB341F0365EA}" type="parTrans" cxnId="{F9A98847-4303-4FB5-87DF-456F0612AD4B}">
      <dgm:prSet/>
      <dgm:spPr/>
      <dgm:t>
        <a:bodyPr/>
        <a:lstStyle/>
        <a:p>
          <a:endParaRPr lang="hr-HR"/>
        </a:p>
      </dgm:t>
    </dgm:pt>
    <dgm:pt modelId="{D5125F29-97CB-4ED7-AA77-C7B62D0861E0}" type="sibTrans" cxnId="{F9A98847-4303-4FB5-87DF-456F0612AD4B}">
      <dgm:prSet/>
      <dgm:spPr/>
      <dgm:t>
        <a:bodyPr/>
        <a:lstStyle/>
        <a:p>
          <a:endParaRPr lang="hr-HR"/>
        </a:p>
      </dgm:t>
    </dgm:pt>
    <dgm:pt modelId="{D3144AF2-7D35-4D6D-909C-DC78895FC7B4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obračunske jedinice</a:t>
          </a:r>
        </a:p>
      </dgm:t>
    </dgm:pt>
    <dgm:pt modelId="{A98B435A-83E4-466B-B49C-AB2283B0F376}" type="parTrans" cxnId="{7014D491-BC42-4C10-9437-3C2A1C1276B1}">
      <dgm:prSet/>
      <dgm:spPr/>
      <dgm:t>
        <a:bodyPr/>
        <a:lstStyle/>
        <a:p>
          <a:endParaRPr lang="hr-HR"/>
        </a:p>
      </dgm:t>
    </dgm:pt>
    <dgm:pt modelId="{ABC5313D-6F63-478C-8484-F456BA288524}" type="sibTrans" cxnId="{7014D491-BC42-4C10-9437-3C2A1C1276B1}">
      <dgm:prSet/>
      <dgm:spPr/>
      <dgm:t>
        <a:bodyPr/>
        <a:lstStyle/>
        <a:p>
          <a:endParaRPr lang="hr-HR"/>
        </a:p>
      </dgm:t>
    </dgm:pt>
    <dgm:pt modelId="{B634830F-FF10-4088-AAE0-01648F1B951E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hr-HR" dirty="0"/>
            <a:t>Načelo višegodišnjeg planiranja</a:t>
          </a:r>
        </a:p>
      </dgm:t>
    </dgm:pt>
    <dgm:pt modelId="{4ACE20B7-0DCF-4996-A344-4F8CC1EAF86F}" type="parTrans" cxnId="{E3057118-CDB2-45A9-B932-31FE281556B5}">
      <dgm:prSet/>
      <dgm:spPr/>
      <dgm:t>
        <a:bodyPr/>
        <a:lstStyle/>
        <a:p>
          <a:endParaRPr lang="hr-HR"/>
        </a:p>
      </dgm:t>
    </dgm:pt>
    <dgm:pt modelId="{DD68A17A-1294-4B23-B892-8A6ABC6D1FB1}" type="sibTrans" cxnId="{E3057118-CDB2-45A9-B932-31FE281556B5}">
      <dgm:prSet/>
      <dgm:spPr/>
      <dgm:t>
        <a:bodyPr/>
        <a:lstStyle/>
        <a:p>
          <a:endParaRPr lang="hr-HR"/>
        </a:p>
      </dgm:t>
    </dgm:pt>
    <dgm:pt modelId="{B5BC8B33-7C10-4EB1-A2BB-DA6D73BD8DF8}">
      <dgm:prSet/>
      <dgm:spPr/>
      <dgm:t>
        <a:bodyPr/>
        <a:lstStyle/>
        <a:p>
          <a:r>
            <a:rPr lang="hr-HR" dirty="0"/>
            <a:t>prihodi i primici trebaju biti raspoređeni po ekonomskoj klasifikaciji i iskazani prema izvorima, a rashodi prema proračunskim klasifikacijama</a:t>
          </a:r>
        </a:p>
      </dgm:t>
    </dgm:pt>
    <dgm:pt modelId="{4055BB68-972F-4626-B67F-A4830A33C49A}" type="parTrans" cxnId="{64B743FE-E5AE-4A81-9E5E-5EF081367EED}">
      <dgm:prSet/>
      <dgm:spPr/>
      <dgm:t>
        <a:bodyPr/>
        <a:lstStyle/>
        <a:p>
          <a:endParaRPr lang="hr-HR"/>
        </a:p>
      </dgm:t>
    </dgm:pt>
    <dgm:pt modelId="{507517BA-E05E-4850-A46A-975F2AB63C6E}" type="sibTrans" cxnId="{64B743FE-E5AE-4A81-9E5E-5EF081367EED}">
      <dgm:prSet/>
      <dgm:spPr/>
      <dgm:t>
        <a:bodyPr/>
        <a:lstStyle/>
        <a:p>
          <a:endParaRPr lang="hr-HR"/>
        </a:p>
      </dgm:t>
    </dgm:pt>
    <dgm:pt modelId="{1147DAB3-C876-4D2D-92B2-5D50065EAD65}">
      <dgm:prSet/>
      <dgm:spPr/>
      <dgm:t>
        <a:bodyPr/>
        <a:lstStyle/>
        <a:p>
          <a:r>
            <a:rPr lang="hr-HR" dirty="0"/>
            <a:t>prihodi i primici služe za podmirivanje svih rashoda i izdataka</a:t>
          </a:r>
        </a:p>
      </dgm:t>
    </dgm:pt>
    <dgm:pt modelId="{B032D610-2792-4F36-B91B-9305BB8FB333}" type="parTrans" cxnId="{19B26D59-6FAD-46D0-94BB-A0144C225252}">
      <dgm:prSet/>
      <dgm:spPr/>
      <dgm:t>
        <a:bodyPr/>
        <a:lstStyle/>
        <a:p>
          <a:endParaRPr lang="hr-HR"/>
        </a:p>
      </dgm:t>
    </dgm:pt>
    <dgm:pt modelId="{AE4B20DE-7F10-424A-ACD7-BEBFD6F34751}" type="sibTrans" cxnId="{19B26D59-6FAD-46D0-94BB-A0144C225252}">
      <dgm:prSet/>
      <dgm:spPr/>
      <dgm:t>
        <a:bodyPr/>
        <a:lstStyle/>
        <a:p>
          <a:endParaRPr lang="hr-HR"/>
        </a:p>
      </dgm:t>
    </dgm:pt>
    <dgm:pt modelId="{224EBDC3-0FEE-4E71-B15A-46FCD32A3E01}">
      <dgm:prSet/>
      <dgm:spPr/>
      <dgm:t>
        <a:bodyPr/>
        <a:lstStyle/>
        <a:p>
          <a:r>
            <a:rPr lang="hr-HR" dirty="0"/>
            <a:t>ukupni prihodi i primici pokrivaju ukupne rashode i izdatke</a:t>
          </a:r>
        </a:p>
      </dgm:t>
    </dgm:pt>
    <dgm:pt modelId="{54BD7D0F-6728-46E6-8D4C-34C0438DE0B4}" type="parTrans" cxnId="{2A1876C6-4C8D-4E3F-AC36-65064D1E51B7}">
      <dgm:prSet/>
      <dgm:spPr/>
      <dgm:t>
        <a:bodyPr/>
        <a:lstStyle/>
        <a:p>
          <a:endParaRPr lang="hr-HR"/>
        </a:p>
      </dgm:t>
    </dgm:pt>
    <dgm:pt modelId="{1C2EE65F-94AA-47B5-980A-71A7B47CC9DC}" type="sibTrans" cxnId="{2A1876C6-4C8D-4E3F-AC36-65064D1E51B7}">
      <dgm:prSet/>
      <dgm:spPr/>
      <dgm:t>
        <a:bodyPr/>
        <a:lstStyle/>
        <a:p>
          <a:endParaRPr lang="hr-HR"/>
        </a:p>
      </dgm:t>
    </dgm:pt>
    <dgm:pt modelId="{5024E851-8A10-471E-B532-46C2C6A81339}">
      <dgm:prSet/>
      <dgm:spPr/>
      <dgm:t>
        <a:bodyPr/>
        <a:lstStyle/>
        <a:p>
          <a:r>
            <a:rPr lang="hr-HR"/>
            <a:t>proračunska godina je razdoblje od 12 mjeseci; od 01.01. do 31.12.</a:t>
          </a:r>
        </a:p>
      </dgm:t>
    </dgm:pt>
    <dgm:pt modelId="{1EE135A7-EAEE-4E4E-8B46-FA20B3647512}" type="parTrans" cxnId="{1DDE9898-925C-478F-A889-D8DDA3DC8B54}">
      <dgm:prSet/>
      <dgm:spPr/>
      <dgm:t>
        <a:bodyPr/>
        <a:lstStyle/>
        <a:p>
          <a:endParaRPr lang="hr-HR"/>
        </a:p>
      </dgm:t>
    </dgm:pt>
    <dgm:pt modelId="{A168221B-BD9F-4833-9441-84F65DD0877E}" type="sibTrans" cxnId="{1DDE9898-925C-478F-A889-D8DDA3DC8B54}">
      <dgm:prSet/>
      <dgm:spPr/>
      <dgm:t>
        <a:bodyPr/>
        <a:lstStyle/>
        <a:p>
          <a:endParaRPr lang="hr-HR"/>
        </a:p>
      </dgm:t>
    </dgm:pt>
    <dgm:pt modelId="{27D22F6E-7664-458B-A615-696771C342CF}">
      <dgm:prSet/>
      <dgm:spPr/>
      <dgm:t>
        <a:bodyPr/>
        <a:lstStyle/>
        <a:p>
          <a:r>
            <a:rPr lang="hr-HR"/>
            <a:t>prihodi i primici te rashodi i izdaci se iskazuju po bruto načelu</a:t>
          </a:r>
        </a:p>
      </dgm:t>
    </dgm:pt>
    <dgm:pt modelId="{A6C62422-28F0-44C3-BF59-C768EE119298}" type="parTrans" cxnId="{190A635E-8825-4CCD-A845-77EA1B4DABA2}">
      <dgm:prSet/>
      <dgm:spPr/>
      <dgm:t>
        <a:bodyPr/>
        <a:lstStyle/>
        <a:p>
          <a:endParaRPr lang="hr-HR"/>
        </a:p>
      </dgm:t>
    </dgm:pt>
    <dgm:pt modelId="{0D9A2E30-F646-4557-9D91-BCD01532991D}" type="sibTrans" cxnId="{190A635E-8825-4CCD-A845-77EA1B4DABA2}">
      <dgm:prSet/>
      <dgm:spPr/>
      <dgm:t>
        <a:bodyPr/>
        <a:lstStyle/>
        <a:p>
          <a:endParaRPr lang="hr-HR"/>
        </a:p>
      </dgm:t>
    </dgm:pt>
    <dgm:pt modelId="{50E48CC1-A010-4CA9-8E54-3B3CA8035C35}">
      <dgm:prSet/>
      <dgm:spPr/>
      <dgm:t>
        <a:bodyPr/>
        <a:lstStyle/>
        <a:p>
          <a:r>
            <a:rPr lang="hr-HR" dirty="0"/>
            <a:t>proračun se donosi za tri proračunske godine, plan za proračunsku godinu te projekcije za sljedeće dvije</a:t>
          </a:r>
        </a:p>
      </dgm:t>
    </dgm:pt>
    <dgm:pt modelId="{700BCADB-AC62-4513-B09B-21F23B9F47EC}" type="parTrans" cxnId="{19523BCD-FABA-4115-B125-71994255C002}">
      <dgm:prSet/>
      <dgm:spPr/>
      <dgm:t>
        <a:bodyPr/>
        <a:lstStyle/>
        <a:p>
          <a:endParaRPr lang="hr-HR"/>
        </a:p>
      </dgm:t>
    </dgm:pt>
    <dgm:pt modelId="{81FC890A-7D1A-4AA8-892C-A36183DBEFEA}" type="sibTrans" cxnId="{19523BCD-FABA-4115-B125-71994255C002}">
      <dgm:prSet/>
      <dgm:spPr/>
      <dgm:t>
        <a:bodyPr/>
        <a:lstStyle/>
        <a:p>
          <a:endParaRPr lang="hr-HR"/>
        </a:p>
      </dgm:t>
    </dgm:pt>
    <dgm:pt modelId="{569100D4-6D98-4AF8-BBCD-532B7AFA6C78}">
      <dgm:prSet/>
      <dgm:spPr/>
      <dgm:t>
        <a:bodyPr/>
        <a:lstStyle/>
        <a:p>
          <a:r>
            <a:rPr lang="hr-HR"/>
            <a:t>iznosi se iskazuju u službenoj valuti RH</a:t>
          </a:r>
        </a:p>
      </dgm:t>
    </dgm:pt>
    <dgm:pt modelId="{D5CCD954-E986-4F0F-B977-F89741886702}" type="parTrans" cxnId="{17E46114-2940-41B4-9AE0-BCB844399C09}">
      <dgm:prSet/>
      <dgm:spPr/>
      <dgm:t>
        <a:bodyPr/>
        <a:lstStyle/>
        <a:p>
          <a:endParaRPr lang="hr-HR"/>
        </a:p>
      </dgm:t>
    </dgm:pt>
    <dgm:pt modelId="{8F274081-8CFB-4197-AC3C-FD65F274FC4D}" type="sibTrans" cxnId="{17E46114-2940-41B4-9AE0-BCB844399C09}">
      <dgm:prSet/>
      <dgm:spPr/>
      <dgm:t>
        <a:bodyPr/>
        <a:lstStyle/>
        <a:p>
          <a:endParaRPr lang="hr-HR"/>
        </a:p>
      </dgm:t>
    </dgm:pt>
    <dgm:pt modelId="{826CFDB4-50AA-4FF4-9D09-3E469B8C086A}">
      <dgm:prSet/>
      <dgm:spPr/>
      <dgm:t>
        <a:bodyPr/>
        <a:lstStyle/>
        <a:p>
          <a:r>
            <a:rPr lang="hr-HR"/>
            <a:t>planirana sredstva se koriste u skladu s načelima ekonomičnosti, učinkovitosti i djelotvornosti</a:t>
          </a:r>
        </a:p>
      </dgm:t>
    </dgm:pt>
    <dgm:pt modelId="{3B0D1A51-8479-4E3D-AFCC-B50F216A9E70}" type="parTrans" cxnId="{F4907A01-E3EC-4B20-8837-E66507C804F8}">
      <dgm:prSet/>
      <dgm:spPr/>
      <dgm:t>
        <a:bodyPr/>
        <a:lstStyle/>
        <a:p>
          <a:endParaRPr lang="hr-HR"/>
        </a:p>
      </dgm:t>
    </dgm:pt>
    <dgm:pt modelId="{EFD00E03-F977-4967-BE95-5740C4305945}" type="sibTrans" cxnId="{F4907A01-E3EC-4B20-8837-E66507C804F8}">
      <dgm:prSet/>
      <dgm:spPr/>
      <dgm:t>
        <a:bodyPr/>
        <a:lstStyle/>
        <a:p>
          <a:endParaRPr lang="hr-HR"/>
        </a:p>
      </dgm:t>
    </dgm:pt>
    <dgm:pt modelId="{939DE4A6-0ACD-45A5-BB16-AF2FD97F15A2}">
      <dgm:prSet/>
      <dgm:spPr/>
      <dgm:t>
        <a:bodyPr/>
        <a:lstStyle/>
        <a:p>
          <a:r>
            <a:rPr lang="hr-HR"/>
            <a:t>pravodobno objavljivanje dokumenata</a:t>
          </a:r>
        </a:p>
      </dgm:t>
    </dgm:pt>
    <dgm:pt modelId="{4C8C99DB-D094-486F-958E-1585BA5D0154}" type="parTrans" cxnId="{B6658DC3-35E0-405A-814D-6CEDFE651ACB}">
      <dgm:prSet/>
      <dgm:spPr/>
      <dgm:t>
        <a:bodyPr/>
        <a:lstStyle/>
        <a:p>
          <a:endParaRPr lang="hr-HR"/>
        </a:p>
      </dgm:t>
    </dgm:pt>
    <dgm:pt modelId="{B4204988-57F2-4205-86DA-A83955E1B3D0}" type="sibTrans" cxnId="{B6658DC3-35E0-405A-814D-6CEDFE651ACB}">
      <dgm:prSet/>
      <dgm:spPr/>
      <dgm:t>
        <a:bodyPr/>
        <a:lstStyle/>
        <a:p>
          <a:endParaRPr lang="hr-HR"/>
        </a:p>
      </dgm:t>
    </dgm:pt>
    <dgm:pt modelId="{90A6895F-A1EC-45FF-B27D-D9A3610C4AC2}" type="pres">
      <dgm:prSet presAssocID="{01D04ECF-D2C9-4D35-B99B-6083480A8496}" presName="Name0" presStyleCnt="0">
        <dgm:presLayoutVars>
          <dgm:dir/>
          <dgm:animLvl val="lvl"/>
          <dgm:resizeHandles/>
        </dgm:presLayoutVars>
      </dgm:prSet>
      <dgm:spPr/>
    </dgm:pt>
    <dgm:pt modelId="{B339D42C-F7E5-4130-8F84-0B3710F6A388}" type="pres">
      <dgm:prSet presAssocID="{5BA29B64-1C2D-437A-9EE5-428C6B121E10}" presName="linNode" presStyleCnt="0"/>
      <dgm:spPr/>
    </dgm:pt>
    <dgm:pt modelId="{DF8E5148-11F6-4109-ACDD-BBC29E270A62}" type="pres">
      <dgm:prSet presAssocID="{5BA29B64-1C2D-437A-9EE5-428C6B121E10}" presName="parentShp" presStyleLbl="node1" presStyleIdx="0" presStyleCnt="9">
        <dgm:presLayoutVars>
          <dgm:bulletEnabled val="1"/>
        </dgm:presLayoutVars>
      </dgm:prSet>
      <dgm:spPr/>
    </dgm:pt>
    <dgm:pt modelId="{7DC054AA-6A2C-4D33-8EE8-74962FA5FA5B}" type="pres">
      <dgm:prSet presAssocID="{5BA29B64-1C2D-437A-9EE5-428C6B121E10}" presName="childShp" presStyleLbl="bgAccFollowNode1" presStyleIdx="0" presStyleCnt="9">
        <dgm:presLayoutVars>
          <dgm:bulletEnabled val="1"/>
        </dgm:presLayoutVars>
      </dgm:prSet>
      <dgm:spPr/>
    </dgm:pt>
    <dgm:pt modelId="{40D344E3-0954-4704-82A6-0C75DFB511F0}" type="pres">
      <dgm:prSet presAssocID="{D58C434B-76F3-46E9-9F53-47BECDFF26D3}" presName="spacing" presStyleCnt="0"/>
      <dgm:spPr/>
    </dgm:pt>
    <dgm:pt modelId="{15501022-246A-445F-A8C1-7F6B239FAC16}" type="pres">
      <dgm:prSet presAssocID="{EB0E94CB-3474-4B33-ACA4-D7862B0126D6}" presName="linNode" presStyleCnt="0"/>
      <dgm:spPr/>
    </dgm:pt>
    <dgm:pt modelId="{46638364-C977-4B64-8051-13FBA406B706}" type="pres">
      <dgm:prSet presAssocID="{EB0E94CB-3474-4B33-ACA4-D7862B0126D6}" presName="parentShp" presStyleLbl="node1" presStyleIdx="1" presStyleCnt="9">
        <dgm:presLayoutVars>
          <dgm:bulletEnabled val="1"/>
        </dgm:presLayoutVars>
      </dgm:prSet>
      <dgm:spPr/>
    </dgm:pt>
    <dgm:pt modelId="{798C60D9-9480-4E21-966C-C4C1E162582F}" type="pres">
      <dgm:prSet presAssocID="{EB0E94CB-3474-4B33-ACA4-D7862B0126D6}" presName="childShp" presStyleLbl="bgAccFollowNode1" presStyleIdx="1" presStyleCnt="9">
        <dgm:presLayoutVars>
          <dgm:bulletEnabled val="1"/>
        </dgm:presLayoutVars>
      </dgm:prSet>
      <dgm:spPr/>
    </dgm:pt>
    <dgm:pt modelId="{3BCBC267-F7AD-460D-B43F-E1C24782F449}" type="pres">
      <dgm:prSet presAssocID="{2F0FE463-9610-4156-BCCC-6E8010D6E914}" presName="spacing" presStyleCnt="0"/>
      <dgm:spPr/>
    </dgm:pt>
    <dgm:pt modelId="{77C4B37F-CB4C-4C9F-B16B-A7A4DAA58572}" type="pres">
      <dgm:prSet presAssocID="{0094B56E-58EC-42B0-85C0-2C88FDE5C13C}" presName="linNode" presStyleCnt="0"/>
      <dgm:spPr/>
    </dgm:pt>
    <dgm:pt modelId="{CC96C0BD-BDE8-429E-B0BC-EA7E6B07C6E2}" type="pres">
      <dgm:prSet presAssocID="{0094B56E-58EC-42B0-85C0-2C88FDE5C13C}" presName="parentShp" presStyleLbl="node1" presStyleIdx="2" presStyleCnt="9">
        <dgm:presLayoutVars>
          <dgm:bulletEnabled val="1"/>
        </dgm:presLayoutVars>
      </dgm:prSet>
      <dgm:spPr/>
    </dgm:pt>
    <dgm:pt modelId="{FE950255-C3BE-40AD-B794-855692C71507}" type="pres">
      <dgm:prSet presAssocID="{0094B56E-58EC-42B0-85C0-2C88FDE5C13C}" presName="childShp" presStyleLbl="bgAccFollowNode1" presStyleIdx="2" presStyleCnt="9">
        <dgm:presLayoutVars>
          <dgm:bulletEnabled val="1"/>
        </dgm:presLayoutVars>
      </dgm:prSet>
      <dgm:spPr/>
    </dgm:pt>
    <dgm:pt modelId="{E1940047-AF12-4F97-B05C-2538EC3D7EDF}" type="pres">
      <dgm:prSet presAssocID="{1FE35084-ED80-439C-9DAB-C5877A9B97E7}" presName="spacing" presStyleCnt="0"/>
      <dgm:spPr/>
    </dgm:pt>
    <dgm:pt modelId="{1E7BB3A5-8489-451E-BA5C-46D10EABA2B7}" type="pres">
      <dgm:prSet presAssocID="{FBB20E07-FF3E-46FB-89D4-3E6D59FF4E9A}" presName="linNode" presStyleCnt="0"/>
      <dgm:spPr/>
    </dgm:pt>
    <dgm:pt modelId="{B96C0525-0CB0-47C5-983A-4DB5135ECEB2}" type="pres">
      <dgm:prSet presAssocID="{FBB20E07-FF3E-46FB-89D4-3E6D59FF4E9A}" presName="parentShp" presStyleLbl="node1" presStyleIdx="3" presStyleCnt="9">
        <dgm:presLayoutVars>
          <dgm:bulletEnabled val="1"/>
        </dgm:presLayoutVars>
      </dgm:prSet>
      <dgm:spPr/>
    </dgm:pt>
    <dgm:pt modelId="{15A2AC4A-4BA4-4E96-B1E7-BAB586516512}" type="pres">
      <dgm:prSet presAssocID="{FBB20E07-FF3E-46FB-89D4-3E6D59FF4E9A}" presName="childShp" presStyleLbl="bgAccFollowNode1" presStyleIdx="3" presStyleCnt="9">
        <dgm:presLayoutVars>
          <dgm:bulletEnabled val="1"/>
        </dgm:presLayoutVars>
      </dgm:prSet>
      <dgm:spPr/>
    </dgm:pt>
    <dgm:pt modelId="{87BD0686-51F0-48F7-B23C-F8988ABB7DA4}" type="pres">
      <dgm:prSet presAssocID="{77C58E96-A3A7-4CE8-84FF-EFFE5BA54F16}" presName="spacing" presStyleCnt="0"/>
      <dgm:spPr/>
    </dgm:pt>
    <dgm:pt modelId="{902BB5DD-EF4C-4C9D-8AE7-E95E9E564362}" type="pres">
      <dgm:prSet presAssocID="{D4F390FE-448B-4E26-81E0-1BBADD7B659F}" presName="linNode" presStyleCnt="0"/>
      <dgm:spPr/>
    </dgm:pt>
    <dgm:pt modelId="{1AF766DE-6E6E-42BA-A4F3-C91ED1C91AE0}" type="pres">
      <dgm:prSet presAssocID="{D4F390FE-448B-4E26-81E0-1BBADD7B659F}" presName="parentShp" presStyleLbl="node1" presStyleIdx="4" presStyleCnt="9">
        <dgm:presLayoutVars>
          <dgm:bulletEnabled val="1"/>
        </dgm:presLayoutVars>
      </dgm:prSet>
      <dgm:spPr/>
    </dgm:pt>
    <dgm:pt modelId="{6C2B2B60-4510-4B57-B9F5-28E455DABF40}" type="pres">
      <dgm:prSet presAssocID="{D4F390FE-448B-4E26-81E0-1BBADD7B659F}" presName="childShp" presStyleLbl="bgAccFollowNode1" presStyleIdx="4" presStyleCnt="9">
        <dgm:presLayoutVars>
          <dgm:bulletEnabled val="1"/>
        </dgm:presLayoutVars>
      </dgm:prSet>
      <dgm:spPr/>
    </dgm:pt>
    <dgm:pt modelId="{9BB386EF-E603-40AC-BE2A-3A42CD5813E4}" type="pres">
      <dgm:prSet presAssocID="{129B5B76-EFBD-49A2-8970-442BDF351BD8}" presName="spacing" presStyleCnt="0"/>
      <dgm:spPr/>
    </dgm:pt>
    <dgm:pt modelId="{6BD5D4C1-0732-4404-91EF-ECB533A74352}" type="pres">
      <dgm:prSet presAssocID="{B634830F-FF10-4088-AAE0-01648F1B951E}" presName="linNode" presStyleCnt="0"/>
      <dgm:spPr/>
    </dgm:pt>
    <dgm:pt modelId="{5ECB3522-D9AB-4079-A78E-41A52230A5E9}" type="pres">
      <dgm:prSet presAssocID="{B634830F-FF10-4088-AAE0-01648F1B951E}" presName="parentShp" presStyleLbl="node1" presStyleIdx="5" presStyleCnt="9">
        <dgm:presLayoutVars>
          <dgm:bulletEnabled val="1"/>
        </dgm:presLayoutVars>
      </dgm:prSet>
      <dgm:spPr/>
    </dgm:pt>
    <dgm:pt modelId="{FB38EADB-9770-4B54-924A-76CA99E8C86C}" type="pres">
      <dgm:prSet presAssocID="{B634830F-FF10-4088-AAE0-01648F1B951E}" presName="childShp" presStyleLbl="bgAccFollowNode1" presStyleIdx="5" presStyleCnt="9">
        <dgm:presLayoutVars>
          <dgm:bulletEnabled val="1"/>
        </dgm:presLayoutVars>
      </dgm:prSet>
      <dgm:spPr/>
    </dgm:pt>
    <dgm:pt modelId="{25F88F91-B4D1-4BDA-955D-EC5859332E4B}" type="pres">
      <dgm:prSet presAssocID="{DD68A17A-1294-4B23-B892-8A6ABC6D1FB1}" presName="spacing" presStyleCnt="0"/>
      <dgm:spPr/>
    </dgm:pt>
    <dgm:pt modelId="{9E0E688F-BC3E-4656-92E0-2E7711D66352}" type="pres">
      <dgm:prSet presAssocID="{D3144AF2-7D35-4D6D-909C-DC78895FC7B4}" presName="linNode" presStyleCnt="0"/>
      <dgm:spPr/>
    </dgm:pt>
    <dgm:pt modelId="{60DB7388-4EEE-4D96-B05E-2D40FB6152AB}" type="pres">
      <dgm:prSet presAssocID="{D3144AF2-7D35-4D6D-909C-DC78895FC7B4}" presName="parentShp" presStyleLbl="node1" presStyleIdx="6" presStyleCnt="9">
        <dgm:presLayoutVars>
          <dgm:bulletEnabled val="1"/>
        </dgm:presLayoutVars>
      </dgm:prSet>
      <dgm:spPr/>
    </dgm:pt>
    <dgm:pt modelId="{4AE9EA47-D458-437F-8970-1B20CE43DE5D}" type="pres">
      <dgm:prSet presAssocID="{D3144AF2-7D35-4D6D-909C-DC78895FC7B4}" presName="childShp" presStyleLbl="bgAccFollowNode1" presStyleIdx="6" presStyleCnt="9">
        <dgm:presLayoutVars>
          <dgm:bulletEnabled val="1"/>
        </dgm:presLayoutVars>
      </dgm:prSet>
      <dgm:spPr/>
    </dgm:pt>
    <dgm:pt modelId="{127176EA-00C2-4C32-ABB6-E013EFC579AC}" type="pres">
      <dgm:prSet presAssocID="{ABC5313D-6F63-478C-8484-F456BA288524}" presName="spacing" presStyleCnt="0"/>
      <dgm:spPr/>
    </dgm:pt>
    <dgm:pt modelId="{8164D44E-7DFC-4236-A186-62992579BD66}" type="pres">
      <dgm:prSet presAssocID="{9E2C6F2E-5962-4E85-94BA-1A844986C6B5}" presName="linNode" presStyleCnt="0"/>
      <dgm:spPr/>
    </dgm:pt>
    <dgm:pt modelId="{A613A146-2D42-412A-9F91-02F5F60D77E3}" type="pres">
      <dgm:prSet presAssocID="{9E2C6F2E-5962-4E85-94BA-1A844986C6B5}" presName="parentShp" presStyleLbl="node1" presStyleIdx="7" presStyleCnt="9">
        <dgm:presLayoutVars>
          <dgm:bulletEnabled val="1"/>
        </dgm:presLayoutVars>
      </dgm:prSet>
      <dgm:spPr/>
    </dgm:pt>
    <dgm:pt modelId="{2D4C9D58-455B-44C2-AB33-0D4B209D7D92}" type="pres">
      <dgm:prSet presAssocID="{9E2C6F2E-5962-4E85-94BA-1A844986C6B5}" presName="childShp" presStyleLbl="bgAccFollowNode1" presStyleIdx="7" presStyleCnt="9">
        <dgm:presLayoutVars>
          <dgm:bulletEnabled val="1"/>
        </dgm:presLayoutVars>
      </dgm:prSet>
      <dgm:spPr/>
    </dgm:pt>
    <dgm:pt modelId="{D2D23EDA-A843-4547-BC62-FEA9B94B27CC}" type="pres">
      <dgm:prSet presAssocID="{D5125F29-97CB-4ED7-AA77-C7B62D0861E0}" presName="spacing" presStyleCnt="0"/>
      <dgm:spPr/>
    </dgm:pt>
    <dgm:pt modelId="{5E7EEA23-1E69-41E9-B281-A34F5987BB78}" type="pres">
      <dgm:prSet presAssocID="{D4E99831-7713-4913-863E-EFB17FF09493}" presName="linNode" presStyleCnt="0"/>
      <dgm:spPr/>
    </dgm:pt>
    <dgm:pt modelId="{CD1D5AC9-0FB9-49E7-8E4F-0840E45963C7}" type="pres">
      <dgm:prSet presAssocID="{D4E99831-7713-4913-863E-EFB17FF09493}" presName="parentShp" presStyleLbl="node1" presStyleIdx="8" presStyleCnt="9">
        <dgm:presLayoutVars>
          <dgm:bulletEnabled val="1"/>
        </dgm:presLayoutVars>
      </dgm:prSet>
      <dgm:spPr/>
    </dgm:pt>
    <dgm:pt modelId="{388078C8-F5F7-4A4E-B1EB-9D9E8DD051EA}" type="pres">
      <dgm:prSet presAssocID="{D4E99831-7713-4913-863E-EFB17FF09493}" presName="childShp" presStyleLbl="bgAccFollowNode1" presStyleIdx="8" presStyleCnt="9">
        <dgm:presLayoutVars>
          <dgm:bulletEnabled val="1"/>
        </dgm:presLayoutVars>
      </dgm:prSet>
      <dgm:spPr/>
    </dgm:pt>
  </dgm:ptLst>
  <dgm:cxnLst>
    <dgm:cxn modelId="{52DBEA00-86D0-4416-9143-3B121214F3D9}" srcId="{01D04ECF-D2C9-4D35-B99B-6083480A8496}" destId="{FBB20E07-FF3E-46FB-89D4-3E6D59FF4E9A}" srcOrd="3" destOrd="0" parTransId="{0153B77C-CF87-42BF-91CA-B768747D9B41}" sibTransId="{77C58E96-A3A7-4CE8-84FF-EFFE5BA54F16}"/>
    <dgm:cxn modelId="{F4907A01-E3EC-4B20-8837-E66507C804F8}" srcId="{9E2C6F2E-5962-4E85-94BA-1A844986C6B5}" destId="{826CFDB4-50AA-4FF4-9D09-3E469B8C086A}" srcOrd="0" destOrd="0" parTransId="{3B0D1A51-8479-4E3D-AFCC-B50F216A9E70}" sibTransId="{EFD00E03-F977-4967-BE95-5740C4305945}"/>
    <dgm:cxn modelId="{E5C80102-FE27-4DCC-873A-7AC06EDF82A1}" type="presOf" srcId="{B634830F-FF10-4088-AAE0-01648F1B951E}" destId="{5ECB3522-D9AB-4079-A78E-41A52230A5E9}" srcOrd="0" destOrd="0" presId="urn:microsoft.com/office/officeart/2005/8/layout/vList6"/>
    <dgm:cxn modelId="{17E46114-2940-41B4-9AE0-BCB844399C09}" srcId="{D3144AF2-7D35-4D6D-909C-DC78895FC7B4}" destId="{569100D4-6D98-4AF8-BBCD-532B7AFA6C78}" srcOrd="0" destOrd="0" parTransId="{D5CCD954-E986-4F0F-B977-F89741886702}" sibTransId="{8F274081-8CFB-4197-AC3C-FD65F274FC4D}"/>
    <dgm:cxn modelId="{5A40FC15-C952-4E08-A89F-3414337C28F2}" type="presOf" srcId="{826CFDB4-50AA-4FF4-9D09-3E469B8C086A}" destId="{2D4C9D58-455B-44C2-AB33-0D4B209D7D92}" srcOrd="0" destOrd="0" presId="urn:microsoft.com/office/officeart/2005/8/layout/vList6"/>
    <dgm:cxn modelId="{2A695D17-F2C7-438D-8A4A-9B5229A78133}" srcId="{01D04ECF-D2C9-4D35-B99B-6083480A8496}" destId="{0094B56E-58EC-42B0-85C0-2C88FDE5C13C}" srcOrd="2" destOrd="0" parTransId="{A38BE40F-67C3-43E6-BCE5-0AC2039655EC}" sibTransId="{1FE35084-ED80-439C-9DAB-C5877A9B97E7}"/>
    <dgm:cxn modelId="{E3057118-CDB2-45A9-B932-31FE281556B5}" srcId="{01D04ECF-D2C9-4D35-B99B-6083480A8496}" destId="{B634830F-FF10-4088-AAE0-01648F1B951E}" srcOrd="5" destOrd="0" parTransId="{4ACE20B7-0DCF-4996-A344-4F8CC1EAF86F}" sibTransId="{DD68A17A-1294-4B23-B892-8A6ABC6D1FB1}"/>
    <dgm:cxn modelId="{1734EE22-FBA3-405C-BCEF-6878973DC2AE}" type="presOf" srcId="{EB0E94CB-3474-4B33-ACA4-D7862B0126D6}" destId="{46638364-C977-4B64-8051-13FBA406B706}" srcOrd="0" destOrd="0" presId="urn:microsoft.com/office/officeart/2005/8/layout/vList6"/>
    <dgm:cxn modelId="{58A9CF29-0424-4368-9D4A-5FA17FABE46A}" type="presOf" srcId="{27D22F6E-7664-458B-A615-696771C342CF}" destId="{6C2B2B60-4510-4B57-B9F5-28E455DABF40}" srcOrd="0" destOrd="0" presId="urn:microsoft.com/office/officeart/2005/8/layout/vList6"/>
    <dgm:cxn modelId="{05040A31-AD79-457F-B6E5-1F04412C0440}" type="presOf" srcId="{D3144AF2-7D35-4D6D-909C-DC78895FC7B4}" destId="{60DB7388-4EEE-4D96-B05E-2D40FB6152AB}" srcOrd="0" destOrd="0" presId="urn:microsoft.com/office/officeart/2005/8/layout/vList6"/>
    <dgm:cxn modelId="{F551B23C-03C2-4ABF-94C2-C7C6DF4BE798}" type="presOf" srcId="{FBB20E07-FF3E-46FB-89D4-3E6D59FF4E9A}" destId="{B96C0525-0CB0-47C5-983A-4DB5135ECEB2}" srcOrd="0" destOrd="0" presId="urn:microsoft.com/office/officeart/2005/8/layout/vList6"/>
    <dgm:cxn modelId="{69785E5D-C901-408F-AD79-315E9DEE4D70}" srcId="{01D04ECF-D2C9-4D35-B99B-6083480A8496}" destId="{5BA29B64-1C2D-437A-9EE5-428C6B121E10}" srcOrd="0" destOrd="0" parTransId="{F8469584-3687-460C-836C-A75CB3952692}" sibTransId="{D58C434B-76F3-46E9-9F53-47BECDFF26D3}"/>
    <dgm:cxn modelId="{190A635E-8825-4CCD-A845-77EA1B4DABA2}" srcId="{D4F390FE-448B-4E26-81E0-1BBADD7B659F}" destId="{27D22F6E-7664-458B-A615-696771C342CF}" srcOrd="0" destOrd="0" parTransId="{A6C62422-28F0-44C3-BF59-C768EE119298}" sibTransId="{0D9A2E30-F646-4557-9D91-BCD01532991D}"/>
    <dgm:cxn modelId="{7647DF60-57DF-4F9A-A359-992E26225B1E}" srcId="{01D04ECF-D2C9-4D35-B99B-6083480A8496}" destId="{EB0E94CB-3474-4B33-ACA4-D7862B0126D6}" srcOrd="1" destOrd="0" parTransId="{B7DE5591-4D3A-432C-AE9F-6ABAAE4BE92B}" sibTransId="{2F0FE463-9610-4156-BCCC-6E8010D6E914}"/>
    <dgm:cxn modelId="{F9A98847-4303-4FB5-87DF-456F0612AD4B}" srcId="{01D04ECF-D2C9-4D35-B99B-6083480A8496}" destId="{9E2C6F2E-5962-4E85-94BA-1A844986C6B5}" srcOrd="7" destOrd="0" parTransId="{AD43E55E-F2DB-4266-8B2A-DB341F0365EA}" sibTransId="{D5125F29-97CB-4ED7-AA77-C7B62D0861E0}"/>
    <dgm:cxn modelId="{753D856B-4F08-4297-9363-B2D9789C6791}" type="presOf" srcId="{569100D4-6D98-4AF8-BBCD-532B7AFA6C78}" destId="{4AE9EA47-D458-437F-8970-1B20CE43DE5D}" srcOrd="0" destOrd="0" presId="urn:microsoft.com/office/officeart/2005/8/layout/vList6"/>
    <dgm:cxn modelId="{19B26D59-6FAD-46D0-94BB-A0144C225252}" srcId="{EB0E94CB-3474-4B33-ACA4-D7862B0126D6}" destId="{1147DAB3-C876-4D2D-92B2-5D50065EAD65}" srcOrd="0" destOrd="0" parTransId="{B032D610-2792-4F36-B91B-9305BB8FB333}" sibTransId="{AE4B20DE-7F10-424A-ACD7-BEBFD6F34751}"/>
    <dgm:cxn modelId="{1EEB8A7A-D78F-4CDA-B6E9-2EEC397F6917}" srcId="{01D04ECF-D2C9-4D35-B99B-6083480A8496}" destId="{D4E99831-7713-4913-863E-EFB17FF09493}" srcOrd="8" destOrd="0" parTransId="{6D8E9167-6D79-407B-8BEE-9D2EE20401D4}" sibTransId="{2DBBFA54-CB01-4D39-8679-D2562F7293B3}"/>
    <dgm:cxn modelId="{353A207F-DFBD-43DE-85B2-F50923939B2E}" type="presOf" srcId="{D4F390FE-448B-4E26-81E0-1BBADD7B659F}" destId="{1AF766DE-6E6E-42BA-A4F3-C91ED1C91AE0}" srcOrd="0" destOrd="0" presId="urn:microsoft.com/office/officeart/2005/8/layout/vList6"/>
    <dgm:cxn modelId="{D6B4DC83-8910-4AAE-A629-EAA38066DE3E}" type="presOf" srcId="{5BA29B64-1C2D-437A-9EE5-428C6B121E10}" destId="{DF8E5148-11F6-4109-ACDD-BBC29E270A62}" srcOrd="0" destOrd="0" presId="urn:microsoft.com/office/officeart/2005/8/layout/vList6"/>
    <dgm:cxn modelId="{BAC2388A-A99B-4610-A8DA-3816E3F12D34}" type="presOf" srcId="{0094B56E-58EC-42B0-85C0-2C88FDE5C13C}" destId="{CC96C0BD-BDE8-429E-B0BC-EA7E6B07C6E2}" srcOrd="0" destOrd="0" presId="urn:microsoft.com/office/officeart/2005/8/layout/vList6"/>
    <dgm:cxn modelId="{7014D491-BC42-4C10-9437-3C2A1C1276B1}" srcId="{01D04ECF-D2C9-4D35-B99B-6083480A8496}" destId="{D3144AF2-7D35-4D6D-909C-DC78895FC7B4}" srcOrd="6" destOrd="0" parTransId="{A98B435A-83E4-466B-B49C-AB2283B0F376}" sibTransId="{ABC5313D-6F63-478C-8484-F456BA288524}"/>
    <dgm:cxn modelId="{1DDE9898-925C-478F-A889-D8DDA3DC8B54}" srcId="{FBB20E07-FF3E-46FB-89D4-3E6D59FF4E9A}" destId="{5024E851-8A10-471E-B532-46C2C6A81339}" srcOrd="0" destOrd="0" parTransId="{1EE135A7-EAEE-4E4E-8B46-FA20B3647512}" sibTransId="{A168221B-BD9F-4833-9441-84F65DD0877E}"/>
    <dgm:cxn modelId="{C772DE9A-C088-4C12-A6F2-361D47864174}" type="presOf" srcId="{01D04ECF-D2C9-4D35-B99B-6083480A8496}" destId="{90A6895F-A1EC-45FF-B27D-D9A3610C4AC2}" srcOrd="0" destOrd="0" presId="urn:microsoft.com/office/officeart/2005/8/layout/vList6"/>
    <dgm:cxn modelId="{1D8FB6AE-F1D2-4540-BF6B-50FBDA314EC2}" type="presOf" srcId="{50E48CC1-A010-4CA9-8E54-3B3CA8035C35}" destId="{FB38EADB-9770-4B54-924A-76CA99E8C86C}" srcOrd="0" destOrd="0" presId="urn:microsoft.com/office/officeart/2005/8/layout/vList6"/>
    <dgm:cxn modelId="{93D7D4B5-4475-42BF-921E-2E45C86E1ACA}" type="presOf" srcId="{224EBDC3-0FEE-4E71-B15A-46FCD32A3E01}" destId="{FE950255-C3BE-40AD-B794-855692C71507}" srcOrd="0" destOrd="0" presId="urn:microsoft.com/office/officeart/2005/8/layout/vList6"/>
    <dgm:cxn modelId="{B6658DC3-35E0-405A-814D-6CEDFE651ACB}" srcId="{D4E99831-7713-4913-863E-EFB17FF09493}" destId="{939DE4A6-0ACD-45A5-BB16-AF2FD97F15A2}" srcOrd="0" destOrd="0" parTransId="{4C8C99DB-D094-486F-958E-1585BA5D0154}" sibTransId="{B4204988-57F2-4205-86DA-A83955E1B3D0}"/>
    <dgm:cxn modelId="{2A1876C6-4C8D-4E3F-AC36-65064D1E51B7}" srcId="{0094B56E-58EC-42B0-85C0-2C88FDE5C13C}" destId="{224EBDC3-0FEE-4E71-B15A-46FCD32A3E01}" srcOrd="0" destOrd="0" parTransId="{54BD7D0F-6728-46E6-8D4C-34C0438DE0B4}" sibTransId="{1C2EE65F-94AA-47B5-980A-71A7B47CC9DC}"/>
    <dgm:cxn modelId="{F1C0BFC7-22E7-48B4-9098-54A4CBF6BA7A}" type="presOf" srcId="{5024E851-8A10-471E-B532-46C2C6A81339}" destId="{15A2AC4A-4BA4-4E96-B1E7-BAB586516512}" srcOrd="0" destOrd="0" presId="urn:microsoft.com/office/officeart/2005/8/layout/vList6"/>
    <dgm:cxn modelId="{19523BCD-FABA-4115-B125-71994255C002}" srcId="{B634830F-FF10-4088-AAE0-01648F1B951E}" destId="{50E48CC1-A010-4CA9-8E54-3B3CA8035C35}" srcOrd="0" destOrd="0" parTransId="{700BCADB-AC62-4513-B09B-21F23B9F47EC}" sibTransId="{81FC890A-7D1A-4AA8-892C-A36183DBEFEA}"/>
    <dgm:cxn modelId="{0DF22FE0-925E-415F-89BA-C0A9B7BE5539}" type="presOf" srcId="{B5BC8B33-7C10-4EB1-A2BB-DA6D73BD8DF8}" destId="{7DC054AA-6A2C-4D33-8EE8-74962FA5FA5B}" srcOrd="0" destOrd="0" presId="urn:microsoft.com/office/officeart/2005/8/layout/vList6"/>
    <dgm:cxn modelId="{A9BDD0E2-5F64-4D23-812E-23B756C00B75}" type="presOf" srcId="{D4E99831-7713-4913-863E-EFB17FF09493}" destId="{CD1D5AC9-0FB9-49E7-8E4F-0840E45963C7}" srcOrd="0" destOrd="0" presId="urn:microsoft.com/office/officeart/2005/8/layout/vList6"/>
    <dgm:cxn modelId="{3F6FB8E3-C3DF-49C5-BB68-34F8B7A66A6D}" srcId="{01D04ECF-D2C9-4D35-B99B-6083480A8496}" destId="{D4F390FE-448B-4E26-81E0-1BBADD7B659F}" srcOrd="4" destOrd="0" parTransId="{C3D2B3F0-2884-4712-93E7-0436BFDADF82}" sibTransId="{129B5B76-EFBD-49A2-8970-442BDF351BD8}"/>
    <dgm:cxn modelId="{F9354BEF-C470-46E4-BB2C-1854250A0F6A}" type="presOf" srcId="{1147DAB3-C876-4D2D-92B2-5D50065EAD65}" destId="{798C60D9-9480-4E21-966C-C4C1E162582F}" srcOrd="0" destOrd="0" presId="urn:microsoft.com/office/officeart/2005/8/layout/vList6"/>
    <dgm:cxn modelId="{075AA7F2-7E52-40C6-9515-CACC5CEBDB78}" type="presOf" srcId="{9E2C6F2E-5962-4E85-94BA-1A844986C6B5}" destId="{A613A146-2D42-412A-9F91-02F5F60D77E3}" srcOrd="0" destOrd="0" presId="urn:microsoft.com/office/officeart/2005/8/layout/vList6"/>
    <dgm:cxn modelId="{B1902AFB-13C6-4A67-9F7C-F10C7D05BD10}" type="presOf" srcId="{939DE4A6-0ACD-45A5-BB16-AF2FD97F15A2}" destId="{388078C8-F5F7-4A4E-B1EB-9D9E8DD051EA}" srcOrd="0" destOrd="0" presId="urn:microsoft.com/office/officeart/2005/8/layout/vList6"/>
    <dgm:cxn modelId="{64B743FE-E5AE-4A81-9E5E-5EF081367EED}" srcId="{5BA29B64-1C2D-437A-9EE5-428C6B121E10}" destId="{B5BC8B33-7C10-4EB1-A2BB-DA6D73BD8DF8}" srcOrd="0" destOrd="0" parTransId="{4055BB68-972F-4626-B67F-A4830A33C49A}" sibTransId="{507517BA-E05E-4850-A46A-975F2AB63C6E}"/>
    <dgm:cxn modelId="{43D2089E-4085-48EC-96D4-5CFBD1A13E7F}" type="presParOf" srcId="{90A6895F-A1EC-45FF-B27D-D9A3610C4AC2}" destId="{B339D42C-F7E5-4130-8F84-0B3710F6A388}" srcOrd="0" destOrd="0" presId="urn:microsoft.com/office/officeart/2005/8/layout/vList6"/>
    <dgm:cxn modelId="{54885AC9-74CF-4FF7-B4C3-427F4DFF2D5C}" type="presParOf" srcId="{B339D42C-F7E5-4130-8F84-0B3710F6A388}" destId="{DF8E5148-11F6-4109-ACDD-BBC29E270A62}" srcOrd="0" destOrd="0" presId="urn:microsoft.com/office/officeart/2005/8/layout/vList6"/>
    <dgm:cxn modelId="{68393213-C41F-488B-B139-D3F4853D191F}" type="presParOf" srcId="{B339D42C-F7E5-4130-8F84-0B3710F6A388}" destId="{7DC054AA-6A2C-4D33-8EE8-74962FA5FA5B}" srcOrd="1" destOrd="0" presId="urn:microsoft.com/office/officeart/2005/8/layout/vList6"/>
    <dgm:cxn modelId="{7C84048A-AC44-4933-8BD0-17F7542EFA24}" type="presParOf" srcId="{90A6895F-A1EC-45FF-B27D-D9A3610C4AC2}" destId="{40D344E3-0954-4704-82A6-0C75DFB511F0}" srcOrd="1" destOrd="0" presId="urn:microsoft.com/office/officeart/2005/8/layout/vList6"/>
    <dgm:cxn modelId="{71A9CCAC-0973-4A7E-A457-730E7F48AC37}" type="presParOf" srcId="{90A6895F-A1EC-45FF-B27D-D9A3610C4AC2}" destId="{15501022-246A-445F-A8C1-7F6B239FAC16}" srcOrd="2" destOrd="0" presId="urn:microsoft.com/office/officeart/2005/8/layout/vList6"/>
    <dgm:cxn modelId="{86C14D1B-8EF3-4F1B-8AE6-AA2619DE9AC8}" type="presParOf" srcId="{15501022-246A-445F-A8C1-7F6B239FAC16}" destId="{46638364-C977-4B64-8051-13FBA406B706}" srcOrd="0" destOrd="0" presId="urn:microsoft.com/office/officeart/2005/8/layout/vList6"/>
    <dgm:cxn modelId="{358AAF22-C1A2-43C2-8522-99373BED11F9}" type="presParOf" srcId="{15501022-246A-445F-A8C1-7F6B239FAC16}" destId="{798C60D9-9480-4E21-966C-C4C1E162582F}" srcOrd="1" destOrd="0" presId="urn:microsoft.com/office/officeart/2005/8/layout/vList6"/>
    <dgm:cxn modelId="{78F5A404-A98E-4B2F-A9EF-4201125B3FCB}" type="presParOf" srcId="{90A6895F-A1EC-45FF-B27D-D9A3610C4AC2}" destId="{3BCBC267-F7AD-460D-B43F-E1C24782F449}" srcOrd="3" destOrd="0" presId="urn:microsoft.com/office/officeart/2005/8/layout/vList6"/>
    <dgm:cxn modelId="{74FCE7F1-23CC-46C2-846C-FF16EF670186}" type="presParOf" srcId="{90A6895F-A1EC-45FF-B27D-D9A3610C4AC2}" destId="{77C4B37F-CB4C-4C9F-B16B-A7A4DAA58572}" srcOrd="4" destOrd="0" presId="urn:microsoft.com/office/officeart/2005/8/layout/vList6"/>
    <dgm:cxn modelId="{E19DEA38-DADF-486F-BD0A-A23DE000A81C}" type="presParOf" srcId="{77C4B37F-CB4C-4C9F-B16B-A7A4DAA58572}" destId="{CC96C0BD-BDE8-429E-B0BC-EA7E6B07C6E2}" srcOrd="0" destOrd="0" presId="urn:microsoft.com/office/officeart/2005/8/layout/vList6"/>
    <dgm:cxn modelId="{BBAA098A-73B6-4949-8E27-7E8261103304}" type="presParOf" srcId="{77C4B37F-CB4C-4C9F-B16B-A7A4DAA58572}" destId="{FE950255-C3BE-40AD-B794-855692C71507}" srcOrd="1" destOrd="0" presId="urn:microsoft.com/office/officeart/2005/8/layout/vList6"/>
    <dgm:cxn modelId="{499C519E-AD49-40AB-9F94-9D86B60D32B1}" type="presParOf" srcId="{90A6895F-A1EC-45FF-B27D-D9A3610C4AC2}" destId="{E1940047-AF12-4F97-B05C-2538EC3D7EDF}" srcOrd="5" destOrd="0" presId="urn:microsoft.com/office/officeart/2005/8/layout/vList6"/>
    <dgm:cxn modelId="{8B2A7648-0C04-454A-B131-D953F9E42432}" type="presParOf" srcId="{90A6895F-A1EC-45FF-B27D-D9A3610C4AC2}" destId="{1E7BB3A5-8489-451E-BA5C-46D10EABA2B7}" srcOrd="6" destOrd="0" presId="urn:microsoft.com/office/officeart/2005/8/layout/vList6"/>
    <dgm:cxn modelId="{755B1571-E61D-4618-9F5B-6CFABBFBF10B}" type="presParOf" srcId="{1E7BB3A5-8489-451E-BA5C-46D10EABA2B7}" destId="{B96C0525-0CB0-47C5-983A-4DB5135ECEB2}" srcOrd="0" destOrd="0" presId="urn:microsoft.com/office/officeart/2005/8/layout/vList6"/>
    <dgm:cxn modelId="{1CC85C0B-1ECC-4D6D-960B-24D259D63DF8}" type="presParOf" srcId="{1E7BB3A5-8489-451E-BA5C-46D10EABA2B7}" destId="{15A2AC4A-4BA4-4E96-B1E7-BAB586516512}" srcOrd="1" destOrd="0" presId="urn:microsoft.com/office/officeart/2005/8/layout/vList6"/>
    <dgm:cxn modelId="{E813F038-0F41-41E0-9CFF-CB2C397F29BB}" type="presParOf" srcId="{90A6895F-A1EC-45FF-B27D-D9A3610C4AC2}" destId="{87BD0686-51F0-48F7-B23C-F8988ABB7DA4}" srcOrd="7" destOrd="0" presId="urn:microsoft.com/office/officeart/2005/8/layout/vList6"/>
    <dgm:cxn modelId="{1B06073E-C8F7-4028-A516-95007F3CF983}" type="presParOf" srcId="{90A6895F-A1EC-45FF-B27D-D9A3610C4AC2}" destId="{902BB5DD-EF4C-4C9D-8AE7-E95E9E564362}" srcOrd="8" destOrd="0" presId="urn:microsoft.com/office/officeart/2005/8/layout/vList6"/>
    <dgm:cxn modelId="{67C3C7FF-DA2F-47FA-A462-D78C04C5E542}" type="presParOf" srcId="{902BB5DD-EF4C-4C9D-8AE7-E95E9E564362}" destId="{1AF766DE-6E6E-42BA-A4F3-C91ED1C91AE0}" srcOrd="0" destOrd="0" presId="urn:microsoft.com/office/officeart/2005/8/layout/vList6"/>
    <dgm:cxn modelId="{B4D7607E-9369-4B3F-9502-4A60EEEE6516}" type="presParOf" srcId="{902BB5DD-EF4C-4C9D-8AE7-E95E9E564362}" destId="{6C2B2B60-4510-4B57-B9F5-28E455DABF40}" srcOrd="1" destOrd="0" presId="urn:microsoft.com/office/officeart/2005/8/layout/vList6"/>
    <dgm:cxn modelId="{A3161C14-9100-408D-811F-2A95B46C67A2}" type="presParOf" srcId="{90A6895F-A1EC-45FF-B27D-D9A3610C4AC2}" destId="{9BB386EF-E603-40AC-BE2A-3A42CD5813E4}" srcOrd="9" destOrd="0" presId="urn:microsoft.com/office/officeart/2005/8/layout/vList6"/>
    <dgm:cxn modelId="{18FB11EC-1E40-423A-A940-FCCE3961C07A}" type="presParOf" srcId="{90A6895F-A1EC-45FF-B27D-D9A3610C4AC2}" destId="{6BD5D4C1-0732-4404-91EF-ECB533A74352}" srcOrd="10" destOrd="0" presId="urn:microsoft.com/office/officeart/2005/8/layout/vList6"/>
    <dgm:cxn modelId="{61CE53B5-4E60-4B4A-AA45-3CC8CA81D253}" type="presParOf" srcId="{6BD5D4C1-0732-4404-91EF-ECB533A74352}" destId="{5ECB3522-D9AB-4079-A78E-41A52230A5E9}" srcOrd="0" destOrd="0" presId="urn:microsoft.com/office/officeart/2005/8/layout/vList6"/>
    <dgm:cxn modelId="{6861F9CB-C02B-4C7F-85B8-891735EC4659}" type="presParOf" srcId="{6BD5D4C1-0732-4404-91EF-ECB533A74352}" destId="{FB38EADB-9770-4B54-924A-76CA99E8C86C}" srcOrd="1" destOrd="0" presId="urn:microsoft.com/office/officeart/2005/8/layout/vList6"/>
    <dgm:cxn modelId="{EDED570C-EC6D-45A9-91DF-00E043CF2FC3}" type="presParOf" srcId="{90A6895F-A1EC-45FF-B27D-D9A3610C4AC2}" destId="{25F88F91-B4D1-4BDA-955D-EC5859332E4B}" srcOrd="11" destOrd="0" presId="urn:microsoft.com/office/officeart/2005/8/layout/vList6"/>
    <dgm:cxn modelId="{86FD71A4-0D3F-49F6-84C5-B61339FBC9AD}" type="presParOf" srcId="{90A6895F-A1EC-45FF-B27D-D9A3610C4AC2}" destId="{9E0E688F-BC3E-4656-92E0-2E7711D66352}" srcOrd="12" destOrd="0" presId="urn:microsoft.com/office/officeart/2005/8/layout/vList6"/>
    <dgm:cxn modelId="{07BC8AE7-E8A4-40B9-AADD-8E8283791701}" type="presParOf" srcId="{9E0E688F-BC3E-4656-92E0-2E7711D66352}" destId="{60DB7388-4EEE-4D96-B05E-2D40FB6152AB}" srcOrd="0" destOrd="0" presId="urn:microsoft.com/office/officeart/2005/8/layout/vList6"/>
    <dgm:cxn modelId="{9B55B471-B66C-4EEB-B815-A627214700AF}" type="presParOf" srcId="{9E0E688F-BC3E-4656-92E0-2E7711D66352}" destId="{4AE9EA47-D458-437F-8970-1B20CE43DE5D}" srcOrd="1" destOrd="0" presId="urn:microsoft.com/office/officeart/2005/8/layout/vList6"/>
    <dgm:cxn modelId="{B4B6B758-0D18-4930-9C0C-365941F803C6}" type="presParOf" srcId="{90A6895F-A1EC-45FF-B27D-D9A3610C4AC2}" destId="{127176EA-00C2-4C32-ABB6-E013EFC579AC}" srcOrd="13" destOrd="0" presId="urn:microsoft.com/office/officeart/2005/8/layout/vList6"/>
    <dgm:cxn modelId="{77ACF8CD-870C-4EA2-B50D-69C02552D658}" type="presParOf" srcId="{90A6895F-A1EC-45FF-B27D-D9A3610C4AC2}" destId="{8164D44E-7DFC-4236-A186-62992579BD66}" srcOrd="14" destOrd="0" presId="urn:microsoft.com/office/officeart/2005/8/layout/vList6"/>
    <dgm:cxn modelId="{E924484D-1754-448A-8BF7-543FED01671F}" type="presParOf" srcId="{8164D44E-7DFC-4236-A186-62992579BD66}" destId="{A613A146-2D42-412A-9F91-02F5F60D77E3}" srcOrd="0" destOrd="0" presId="urn:microsoft.com/office/officeart/2005/8/layout/vList6"/>
    <dgm:cxn modelId="{4438D576-91DB-443D-9233-2AD941FB4675}" type="presParOf" srcId="{8164D44E-7DFC-4236-A186-62992579BD66}" destId="{2D4C9D58-455B-44C2-AB33-0D4B209D7D92}" srcOrd="1" destOrd="0" presId="urn:microsoft.com/office/officeart/2005/8/layout/vList6"/>
    <dgm:cxn modelId="{F2E4532F-7784-4C74-8537-5F803884EAA7}" type="presParOf" srcId="{90A6895F-A1EC-45FF-B27D-D9A3610C4AC2}" destId="{D2D23EDA-A843-4547-BC62-FEA9B94B27CC}" srcOrd="15" destOrd="0" presId="urn:microsoft.com/office/officeart/2005/8/layout/vList6"/>
    <dgm:cxn modelId="{873079D1-6237-49A9-8E90-F2AE490FA843}" type="presParOf" srcId="{90A6895F-A1EC-45FF-B27D-D9A3610C4AC2}" destId="{5E7EEA23-1E69-41E9-B281-A34F5987BB78}" srcOrd="16" destOrd="0" presId="urn:microsoft.com/office/officeart/2005/8/layout/vList6"/>
    <dgm:cxn modelId="{A7C7B3D2-9AFE-4DF5-A670-3D5ABD5A53BB}" type="presParOf" srcId="{5E7EEA23-1E69-41E9-B281-A34F5987BB78}" destId="{CD1D5AC9-0FB9-49E7-8E4F-0840E45963C7}" srcOrd="0" destOrd="0" presId="urn:microsoft.com/office/officeart/2005/8/layout/vList6"/>
    <dgm:cxn modelId="{266D367A-0797-4DF2-98EC-CCBFE3B8435C}" type="presParOf" srcId="{5E7EEA23-1E69-41E9-B281-A34F5987BB78}" destId="{388078C8-F5F7-4A4E-B1EB-9D9E8DD051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8BE237-E3E7-4BE1-915A-0E977F2071A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F97B98-3CEB-43A8-96BE-D6F03A2F7058}">
      <dgm:prSet/>
      <dgm:spPr/>
      <dgm:t>
        <a:bodyPr/>
        <a:lstStyle/>
        <a:p>
          <a:r>
            <a:rPr lang="hr-HR" dirty="0"/>
            <a:t>Proračun se, sukladno Zakonu, može mijenjati tijekom proračunske godine donošenjem Odluke o izmjenama i dopunama Proračuna. Procedura izmjena i dopuna Proračuna identična je proceduri donošenja Proračuna, odnosno predlaže ih Načelnik, a donosi Općinsko vijeće. </a:t>
          </a:r>
          <a:endParaRPr lang="en-US" dirty="0"/>
        </a:p>
      </dgm:t>
    </dgm:pt>
    <dgm:pt modelId="{6770CB34-16A0-4BC9-90EF-D452DC3195D7}" type="parTrans" cxnId="{80172E51-914C-4DF1-9720-B7904CC2B001}">
      <dgm:prSet/>
      <dgm:spPr/>
      <dgm:t>
        <a:bodyPr/>
        <a:lstStyle/>
        <a:p>
          <a:endParaRPr lang="en-US"/>
        </a:p>
      </dgm:t>
    </dgm:pt>
    <dgm:pt modelId="{789A89DB-2C88-420C-9EBA-2089E3ACDAD9}" type="sibTrans" cxnId="{80172E51-914C-4DF1-9720-B7904CC2B001}">
      <dgm:prSet/>
      <dgm:spPr/>
      <dgm:t>
        <a:bodyPr/>
        <a:lstStyle/>
        <a:p>
          <a:endParaRPr lang="en-US"/>
        </a:p>
      </dgm:t>
    </dgm:pt>
    <dgm:pt modelId="{404EB674-D712-4B74-B90B-5F72CB93CB89}">
      <dgm:prSet/>
      <dgm:spPr/>
      <dgm:t>
        <a:bodyPr/>
        <a:lstStyle/>
        <a:p>
          <a:r>
            <a:rPr lang="hr-HR" dirty="0"/>
            <a:t>Tijekom proračunske godine može doći do povećanja rashoda i/ili izdataka, odnosno, smanjenja prihoda i/ili primitaka zbog nastanka novih obveza za Proračun ili promjene gospodarskih kretanja. </a:t>
          </a:r>
          <a:endParaRPr lang="en-US" dirty="0"/>
        </a:p>
      </dgm:t>
    </dgm:pt>
    <dgm:pt modelId="{90CB01EF-BBCA-4CE8-80F4-E186ACD6C1E6}" type="parTrans" cxnId="{8064FC8F-EB57-4231-BD77-F44624A6E954}">
      <dgm:prSet/>
      <dgm:spPr/>
      <dgm:t>
        <a:bodyPr/>
        <a:lstStyle/>
        <a:p>
          <a:endParaRPr lang="en-US"/>
        </a:p>
      </dgm:t>
    </dgm:pt>
    <dgm:pt modelId="{E3628ED6-F761-4BB1-8259-60A36ACD54E4}" type="sibTrans" cxnId="{8064FC8F-EB57-4231-BD77-F44624A6E954}">
      <dgm:prSet/>
      <dgm:spPr/>
      <dgm:t>
        <a:bodyPr/>
        <a:lstStyle/>
        <a:p>
          <a:endParaRPr lang="en-US"/>
        </a:p>
      </dgm:t>
    </dgm:pt>
    <dgm:pt modelId="{A8B2CDB9-B741-479C-AE7A-35E5C0EE4C6E}" type="pres">
      <dgm:prSet presAssocID="{018BE237-E3E7-4BE1-915A-0E977F2071A5}" presName="arrowDiagram" presStyleCnt="0">
        <dgm:presLayoutVars>
          <dgm:chMax val="5"/>
          <dgm:dir/>
          <dgm:resizeHandles val="exact"/>
        </dgm:presLayoutVars>
      </dgm:prSet>
      <dgm:spPr/>
    </dgm:pt>
    <dgm:pt modelId="{7752A3F1-8B33-4896-B8FA-B51F1D3D1A5F}" type="pres">
      <dgm:prSet presAssocID="{018BE237-E3E7-4BE1-915A-0E977F2071A5}" presName="arrow" presStyleLbl="bgShp" presStyleIdx="0" presStyleCnt="1"/>
      <dgm:spPr/>
    </dgm:pt>
    <dgm:pt modelId="{1A01CB1E-76DD-4C84-823B-05C8837C2061}" type="pres">
      <dgm:prSet presAssocID="{018BE237-E3E7-4BE1-915A-0E977F2071A5}" presName="arrowDiagram2" presStyleCnt="0"/>
      <dgm:spPr/>
    </dgm:pt>
    <dgm:pt modelId="{8F355D77-A4D5-44A5-8698-9695EAF5C325}" type="pres">
      <dgm:prSet presAssocID="{50F97B98-3CEB-43A8-96BE-D6F03A2F7058}" presName="bullet2a" presStyleLbl="node1" presStyleIdx="0" presStyleCnt="2"/>
      <dgm:spPr/>
    </dgm:pt>
    <dgm:pt modelId="{E6EE7924-E608-4241-86AE-B82EF41ACAFD}" type="pres">
      <dgm:prSet presAssocID="{50F97B98-3CEB-43A8-96BE-D6F03A2F7058}" presName="textBox2a" presStyleLbl="revTx" presStyleIdx="0" presStyleCnt="2">
        <dgm:presLayoutVars>
          <dgm:bulletEnabled val="1"/>
        </dgm:presLayoutVars>
      </dgm:prSet>
      <dgm:spPr/>
    </dgm:pt>
    <dgm:pt modelId="{9648FA91-7AE8-4B47-AB68-113B3695C7F2}" type="pres">
      <dgm:prSet presAssocID="{404EB674-D712-4B74-B90B-5F72CB93CB89}" presName="bullet2b" presStyleLbl="node1" presStyleIdx="1" presStyleCnt="2"/>
      <dgm:spPr/>
    </dgm:pt>
    <dgm:pt modelId="{8E2163D6-E3ED-47F2-97E7-10E8E268F376}" type="pres">
      <dgm:prSet presAssocID="{404EB674-D712-4B74-B90B-5F72CB93CB89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2C58CB5B-40C7-4853-8CDA-716E395DEF78}" type="presOf" srcId="{404EB674-D712-4B74-B90B-5F72CB93CB89}" destId="{8E2163D6-E3ED-47F2-97E7-10E8E268F376}" srcOrd="0" destOrd="0" presId="urn:microsoft.com/office/officeart/2005/8/layout/arrow2"/>
    <dgm:cxn modelId="{80172E51-914C-4DF1-9720-B7904CC2B001}" srcId="{018BE237-E3E7-4BE1-915A-0E977F2071A5}" destId="{50F97B98-3CEB-43A8-96BE-D6F03A2F7058}" srcOrd="0" destOrd="0" parTransId="{6770CB34-16A0-4BC9-90EF-D452DC3195D7}" sibTransId="{789A89DB-2C88-420C-9EBA-2089E3ACDAD9}"/>
    <dgm:cxn modelId="{8064FC8F-EB57-4231-BD77-F44624A6E954}" srcId="{018BE237-E3E7-4BE1-915A-0E977F2071A5}" destId="{404EB674-D712-4B74-B90B-5F72CB93CB89}" srcOrd="1" destOrd="0" parTransId="{90CB01EF-BBCA-4CE8-80F4-E186ACD6C1E6}" sibTransId="{E3628ED6-F761-4BB1-8259-60A36ACD54E4}"/>
    <dgm:cxn modelId="{E2FE68DC-4B46-4B6B-A402-293991AB716B}" type="presOf" srcId="{50F97B98-3CEB-43A8-96BE-D6F03A2F7058}" destId="{E6EE7924-E608-4241-86AE-B82EF41ACAFD}" srcOrd="0" destOrd="0" presId="urn:microsoft.com/office/officeart/2005/8/layout/arrow2"/>
    <dgm:cxn modelId="{F993FCF4-C3F3-4199-BC7F-EDA2305956EC}" type="presOf" srcId="{018BE237-E3E7-4BE1-915A-0E977F2071A5}" destId="{A8B2CDB9-B741-479C-AE7A-35E5C0EE4C6E}" srcOrd="0" destOrd="0" presId="urn:microsoft.com/office/officeart/2005/8/layout/arrow2"/>
    <dgm:cxn modelId="{D5AE1064-BC16-498A-BC52-62C028C8CDB9}" type="presParOf" srcId="{A8B2CDB9-B741-479C-AE7A-35E5C0EE4C6E}" destId="{7752A3F1-8B33-4896-B8FA-B51F1D3D1A5F}" srcOrd="0" destOrd="0" presId="urn:microsoft.com/office/officeart/2005/8/layout/arrow2"/>
    <dgm:cxn modelId="{6F1EE94D-1931-4C6E-9044-8BA694D2A198}" type="presParOf" srcId="{A8B2CDB9-B741-479C-AE7A-35E5C0EE4C6E}" destId="{1A01CB1E-76DD-4C84-823B-05C8837C2061}" srcOrd="1" destOrd="0" presId="urn:microsoft.com/office/officeart/2005/8/layout/arrow2"/>
    <dgm:cxn modelId="{4ECCD0D1-BFF9-4605-A9B3-6DF139381110}" type="presParOf" srcId="{1A01CB1E-76DD-4C84-823B-05C8837C2061}" destId="{8F355D77-A4D5-44A5-8698-9695EAF5C325}" srcOrd="0" destOrd="0" presId="urn:microsoft.com/office/officeart/2005/8/layout/arrow2"/>
    <dgm:cxn modelId="{BF983736-6D93-4370-B27C-A21F921DD4A8}" type="presParOf" srcId="{1A01CB1E-76DD-4C84-823B-05C8837C2061}" destId="{E6EE7924-E608-4241-86AE-B82EF41ACAFD}" srcOrd="1" destOrd="0" presId="urn:microsoft.com/office/officeart/2005/8/layout/arrow2"/>
    <dgm:cxn modelId="{F0CC9434-ED99-48C7-908D-D8E190F19961}" type="presParOf" srcId="{1A01CB1E-76DD-4C84-823B-05C8837C2061}" destId="{9648FA91-7AE8-4B47-AB68-113B3695C7F2}" srcOrd="2" destOrd="0" presId="urn:microsoft.com/office/officeart/2005/8/layout/arrow2"/>
    <dgm:cxn modelId="{DBE4F32D-923C-423D-A132-54C9FDD6BA58}" type="presParOf" srcId="{1A01CB1E-76DD-4C84-823B-05C8837C2061}" destId="{8E2163D6-E3ED-47F2-97E7-10E8E268F37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8899-304D-4D8F-A86A-6C3A03966547}">
      <dsp:nvSpPr>
        <dsp:cNvPr id="0" name=""/>
        <dsp:cNvSpPr/>
      </dsp:nvSpPr>
      <dsp:spPr>
        <a:xfrm>
          <a:off x="5043" y="21408"/>
          <a:ext cx="2293300" cy="18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+mn-lt"/>
              <a:cs typeface="Times New Roman" panose="02020603050405020304" pitchFamily="18" charset="0"/>
            </a:rPr>
            <a:t>Temeljni</a:t>
          </a:r>
          <a:r>
            <a:rPr lang="hr" sz="1800" kern="1200" dirty="0">
              <a:latin typeface="+mn-lt"/>
              <a:cs typeface="Times New Roman" panose="02020603050405020304" pitchFamily="18" charset="0"/>
            </a:rPr>
            <a:t> financijski dokument</a:t>
          </a:r>
        </a:p>
      </dsp:txBody>
      <dsp:txXfrm>
        <a:off x="5043" y="21408"/>
        <a:ext cx="2293300" cy="917320"/>
      </dsp:txXfrm>
    </dsp:sp>
    <dsp:sp modelId="{2DDCB2FA-93DF-4EC9-9DE6-298A92C305E3}">
      <dsp:nvSpPr>
        <dsp:cNvPr id="0" name=""/>
        <dsp:cNvSpPr/>
      </dsp:nvSpPr>
      <dsp:spPr>
        <a:xfrm>
          <a:off x="474755" y="938728"/>
          <a:ext cx="2293300" cy="2476800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rtlCol="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>
              <a:latin typeface="+mn-lt"/>
              <a:cs typeface="Times New Roman" panose="02020603050405020304" pitchFamily="18" charset="0"/>
            </a:rPr>
            <a:t>U</a:t>
          </a:r>
          <a:r>
            <a:rPr lang="hr" sz="1100" kern="1200" dirty="0">
              <a:latin typeface="+mn-lt"/>
              <a:cs typeface="Times New Roman" panose="02020603050405020304" pitchFamily="18" charset="0"/>
            </a:rPr>
            <a:t>tvrđuje se plan financiranja svih aktivnosti i projekata za proračunsku, odnosno kalendarsku godinu</a:t>
          </a:r>
        </a:p>
      </dsp:txBody>
      <dsp:txXfrm>
        <a:off x="541923" y="1005896"/>
        <a:ext cx="2158964" cy="2342464"/>
      </dsp:txXfrm>
    </dsp:sp>
    <dsp:sp modelId="{F1147F5F-3938-47CB-9EC5-64BC54A1A85A}">
      <dsp:nvSpPr>
        <dsp:cNvPr id="0" name=""/>
        <dsp:cNvSpPr/>
      </dsp:nvSpPr>
      <dsp:spPr>
        <a:xfrm>
          <a:off x="2646000" y="194585"/>
          <a:ext cx="737030" cy="570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646000" y="308778"/>
        <a:ext cx="565741" cy="342579"/>
      </dsp:txXfrm>
    </dsp:sp>
    <dsp:sp modelId="{83E8E1B7-E1B8-4764-9170-EA493F2AE03D}">
      <dsp:nvSpPr>
        <dsp:cNvPr id="0" name=""/>
        <dsp:cNvSpPr/>
      </dsp:nvSpPr>
      <dsp:spPr>
        <a:xfrm>
          <a:off x="3688968" y="21408"/>
          <a:ext cx="2293300" cy="18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+mn-lt"/>
              <a:cs typeface="Times New Roman" panose="02020603050405020304" pitchFamily="18" charset="0"/>
            </a:rPr>
            <a:t>Mora biti uravnotežen</a:t>
          </a:r>
        </a:p>
      </dsp:txBody>
      <dsp:txXfrm>
        <a:off x="3688968" y="21408"/>
        <a:ext cx="2293300" cy="917320"/>
      </dsp:txXfrm>
    </dsp:sp>
    <dsp:sp modelId="{1C1D6EAE-AAC1-480D-B626-9AADD7DD42EB}">
      <dsp:nvSpPr>
        <dsp:cNvPr id="0" name=""/>
        <dsp:cNvSpPr/>
      </dsp:nvSpPr>
      <dsp:spPr>
        <a:xfrm>
          <a:off x="4158680" y="938728"/>
          <a:ext cx="2293300" cy="2476800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rtlCol="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100" kern="1200" dirty="0">
              <a:latin typeface="+mn-lt"/>
              <a:cs typeface="Times New Roman" panose="02020603050405020304" pitchFamily="18" charset="0"/>
            </a:rPr>
            <a:t>U</a:t>
          </a:r>
          <a:r>
            <a:rPr lang="hr" sz="1100" kern="1200" dirty="0">
              <a:latin typeface="+mn-lt"/>
              <a:cs typeface="Times New Roman" panose="02020603050405020304" pitchFamily="18" charset="0"/>
            </a:rPr>
            <a:t>kupna visina planiranih prihoda, primitaka i raspoloživih sredstava mora pokrivati ukupne rashode i izdatke </a:t>
          </a:r>
        </a:p>
      </dsp:txBody>
      <dsp:txXfrm>
        <a:off x="4225848" y="1005896"/>
        <a:ext cx="2158964" cy="2342464"/>
      </dsp:txXfrm>
    </dsp:sp>
    <dsp:sp modelId="{98767242-26FF-4B5F-B277-5A4A82358745}">
      <dsp:nvSpPr>
        <dsp:cNvPr id="0" name=""/>
        <dsp:cNvSpPr/>
      </dsp:nvSpPr>
      <dsp:spPr>
        <a:xfrm>
          <a:off x="6329925" y="194585"/>
          <a:ext cx="737030" cy="5709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29925" y="308778"/>
        <a:ext cx="565741" cy="342579"/>
      </dsp:txXfrm>
    </dsp:sp>
    <dsp:sp modelId="{4D0BB6F7-1488-4206-A50D-AF7A662D57B7}">
      <dsp:nvSpPr>
        <dsp:cNvPr id="0" name=""/>
        <dsp:cNvSpPr/>
      </dsp:nvSpPr>
      <dsp:spPr>
        <a:xfrm>
          <a:off x="7372893" y="21408"/>
          <a:ext cx="2293300" cy="1857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+mn-lt"/>
              <a:cs typeface="Times New Roman" panose="02020603050405020304" pitchFamily="18" charset="0"/>
            </a:rPr>
            <a:t>Donosi ga Općinsko Vijeće </a:t>
          </a:r>
        </a:p>
      </dsp:txBody>
      <dsp:txXfrm>
        <a:off x="7372893" y="21408"/>
        <a:ext cx="2293300" cy="917320"/>
      </dsp:txXfrm>
    </dsp:sp>
    <dsp:sp modelId="{31C31927-7155-479B-9C81-DBD3D3702034}">
      <dsp:nvSpPr>
        <dsp:cNvPr id="0" name=""/>
        <dsp:cNvSpPr/>
      </dsp:nvSpPr>
      <dsp:spPr>
        <a:xfrm>
          <a:off x="7842605" y="938728"/>
          <a:ext cx="2293300" cy="2476800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rtlCol="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100" kern="1200" dirty="0">
              <a:latin typeface="+mn-lt"/>
            </a:rPr>
            <a:t> </a:t>
          </a:r>
          <a:r>
            <a:rPr lang="hr" sz="1100" kern="1200" dirty="0">
              <a:latin typeface="+mn-lt"/>
              <a:cs typeface="Times New Roman" panose="02020603050405020304" pitchFamily="18" charset="0"/>
            </a:rPr>
            <a:t>Predstavničko tijelo usvaja Proračun do kraja tekuće godine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100" kern="1200" dirty="0">
              <a:latin typeface="+mn-lt"/>
              <a:cs typeface="Times New Roman" panose="02020603050405020304" pitchFamily="18" charset="0"/>
            </a:rPr>
            <a:t> Ako se Proračun ne usvoji, donosi se Odluka o privremenom financiranju</a:t>
          </a:r>
        </a:p>
      </dsp:txBody>
      <dsp:txXfrm>
        <a:off x="7909773" y="1005896"/>
        <a:ext cx="2158964" cy="2342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054AA-6A2C-4D33-8EE8-74962FA5FA5B}">
      <dsp:nvSpPr>
        <dsp:cNvPr id="0" name=""/>
        <dsp:cNvSpPr/>
      </dsp:nvSpPr>
      <dsp:spPr>
        <a:xfrm>
          <a:off x="3571596" y="2689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prihodi i primici trebaju biti raspoređeni po ekonomskoj klasifikaciji i iskazani prema izvorima, a rashodi prema proračunskim klasifikacijama</a:t>
          </a:r>
        </a:p>
      </dsp:txBody>
      <dsp:txXfrm>
        <a:off x="3571596" y="65076"/>
        <a:ext cx="5170233" cy="374324"/>
      </dsp:txXfrm>
    </dsp:sp>
    <dsp:sp modelId="{DF8E5148-11F6-4109-ACDD-BBC29E270A62}">
      <dsp:nvSpPr>
        <dsp:cNvPr id="0" name=""/>
        <dsp:cNvSpPr/>
      </dsp:nvSpPr>
      <dsp:spPr>
        <a:xfrm>
          <a:off x="0" y="2689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specifikacije</a:t>
          </a:r>
        </a:p>
      </dsp:txBody>
      <dsp:txXfrm>
        <a:off x="24364" y="27053"/>
        <a:ext cx="3522868" cy="450370"/>
      </dsp:txXfrm>
    </dsp:sp>
    <dsp:sp modelId="{798C60D9-9480-4E21-966C-C4C1E162582F}">
      <dsp:nvSpPr>
        <dsp:cNvPr id="0" name=""/>
        <dsp:cNvSpPr/>
      </dsp:nvSpPr>
      <dsp:spPr>
        <a:xfrm>
          <a:off x="3571596" y="551698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prihodi i primici služe za podmirivanje svih rashoda i izdataka</a:t>
          </a:r>
        </a:p>
      </dsp:txBody>
      <dsp:txXfrm>
        <a:off x="3571596" y="614085"/>
        <a:ext cx="5170233" cy="374324"/>
      </dsp:txXfrm>
    </dsp:sp>
    <dsp:sp modelId="{46638364-C977-4B64-8051-13FBA406B706}">
      <dsp:nvSpPr>
        <dsp:cNvPr id="0" name=""/>
        <dsp:cNvSpPr/>
      </dsp:nvSpPr>
      <dsp:spPr>
        <a:xfrm>
          <a:off x="0" y="551698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univerzalnosti</a:t>
          </a:r>
        </a:p>
      </dsp:txBody>
      <dsp:txXfrm>
        <a:off x="24364" y="576062"/>
        <a:ext cx="3522868" cy="450370"/>
      </dsp:txXfrm>
    </dsp:sp>
    <dsp:sp modelId="{FE950255-C3BE-40AD-B794-855692C71507}">
      <dsp:nvSpPr>
        <dsp:cNvPr id="0" name=""/>
        <dsp:cNvSpPr/>
      </dsp:nvSpPr>
      <dsp:spPr>
        <a:xfrm>
          <a:off x="3571596" y="1100706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ukupni prihodi i primici pokrivaju ukupne rashode i izdatke</a:t>
          </a:r>
        </a:p>
      </dsp:txBody>
      <dsp:txXfrm>
        <a:off x="3571596" y="1163093"/>
        <a:ext cx="5170233" cy="374324"/>
      </dsp:txXfrm>
    </dsp:sp>
    <dsp:sp modelId="{CC96C0BD-BDE8-429E-B0BC-EA7E6B07C6E2}">
      <dsp:nvSpPr>
        <dsp:cNvPr id="0" name=""/>
        <dsp:cNvSpPr/>
      </dsp:nvSpPr>
      <dsp:spPr>
        <a:xfrm>
          <a:off x="0" y="1100706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uravnoteženosti</a:t>
          </a:r>
        </a:p>
      </dsp:txBody>
      <dsp:txXfrm>
        <a:off x="24364" y="1125070"/>
        <a:ext cx="3522868" cy="450370"/>
      </dsp:txXfrm>
    </dsp:sp>
    <dsp:sp modelId="{15A2AC4A-4BA4-4E96-B1E7-BAB586516512}">
      <dsp:nvSpPr>
        <dsp:cNvPr id="0" name=""/>
        <dsp:cNvSpPr/>
      </dsp:nvSpPr>
      <dsp:spPr>
        <a:xfrm>
          <a:off x="3571596" y="1649714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proračunska godina je razdoblje od 12 mjeseci; od 01.01. do 31.12.</a:t>
          </a:r>
        </a:p>
      </dsp:txBody>
      <dsp:txXfrm>
        <a:off x="3571596" y="1712101"/>
        <a:ext cx="5170233" cy="374324"/>
      </dsp:txXfrm>
    </dsp:sp>
    <dsp:sp modelId="{B96C0525-0CB0-47C5-983A-4DB5135ECEB2}">
      <dsp:nvSpPr>
        <dsp:cNvPr id="0" name=""/>
        <dsp:cNvSpPr/>
      </dsp:nvSpPr>
      <dsp:spPr>
        <a:xfrm>
          <a:off x="0" y="1649714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 proračunske godine</a:t>
          </a:r>
        </a:p>
      </dsp:txBody>
      <dsp:txXfrm>
        <a:off x="24364" y="1674078"/>
        <a:ext cx="3522868" cy="450370"/>
      </dsp:txXfrm>
    </dsp:sp>
    <dsp:sp modelId="{6C2B2B60-4510-4B57-B9F5-28E455DABF40}">
      <dsp:nvSpPr>
        <dsp:cNvPr id="0" name=""/>
        <dsp:cNvSpPr/>
      </dsp:nvSpPr>
      <dsp:spPr>
        <a:xfrm>
          <a:off x="3571596" y="2198722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prihodi i primici te rashodi i izdaci se iskazuju po bruto načelu</a:t>
          </a:r>
        </a:p>
      </dsp:txBody>
      <dsp:txXfrm>
        <a:off x="3571596" y="2261109"/>
        <a:ext cx="5170233" cy="374324"/>
      </dsp:txXfrm>
    </dsp:sp>
    <dsp:sp modelId="{1AF766DE-6E6E-42BA-A4F3-C91ED1C91AE0}">
      <dsp:nvSpPr>
        <dsp:cNvPr id="0" name=""/>
        <dsp:cNvSpPr/>
      </dsp:nvSpPr>
      <dsp:spPr>
        <a:xfrm>
          <a:off x="0" y="2198722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jedinstva i točnosti</a:t>
          </a:r>
        </a:p>
      </dsp:txBody>
      <dsp:txXfrm>
        <a:off x="24364" y="2223086"/>
        <a:ext cx="3522868" cy="450370"/>
      </dsp:txXfrm>
    </dsp:sp>
    <dsp:sp modelId="{FB38EADB-9770-4B54-924A-76CA99E8C86C}">
      <dsp:nvSpPr>
        <dsp:cNvPr id="0" name=""/>
        <dsp:cNvSpPr/>
      </dsp:nvSpPr>
      <dsp:spPr>
        <a:xfrm>
          <a:off x="3571596" y="2747731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proračun se donosi za tri proračunske godine, plan za proračunsku godinu te projekcije za sljedeće dvije</a:t>
          </a:r>
        </a:p>
      </dsp:txBody>
      <dsp:txXfrm>
        <a:off x="3571596" y="2810118"/>
        <a:ext cx="5170233" cy="374324"/>
      </dsp:txXfrm>
    </dsp:sp>
    <dsp:sp modelId="{5ECB3522-D9AB-4079-A78E-41A52230A5E9}">
      <dsp:nvSpPr>
        <dsp:cNvPr id="0" name=""/>
        <dsp:cNvSpPr/>
      </dsp:nvSpPr>
      <dsp:spPr>
        <a:xfrm>
          <a:off x="0" y="2747731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višegodišnjeg planiranja</a:t>
          </a:r>
        </a:p>
      </dsp:txBody>
      <dsp:txXfrm>
        <a:off x="24364" y="2772095"/>
        <a:ext cx="3522868" cy="450370"/>
      </dsp:txXfrm>
    </dsp:sp>
    <dsp:sp modelId="{4AE9EA47-D458-437F-8970-1B20CE43DE5D}">
      <dsp:nvSpPr>
        <dsp:cNvPr id="0" name=""/>
        <dsp:cNvSpPr/>
      </dsp:nvSpPr>
      <dsp:spPr>
        <a:xfrm>
          <a:off x="3571596" y="3296739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iznosi se iskazuju u službenoj valuti RH</a:t>
          </a:r>
        </a:p>
      </dsp:txBody>
      <dsp:txXfrm>
        <a:off x="3571596" y="3359126"/>
        <a:ext cx="5170233" cy="374324"/>
      </dsp:txXfrm>
    </dsp:sp>
    <dsp:sp modelId="{60DB7388-4EEE-4D96-B05E-2D40FB6152AB}">
      <dsp:nvSpPr>
        <dsp:cNvPr id="0" name=""/>
        <dsp:cNvSpPr/>
      </dsp:nvSpPr>
      <dsp:spPr>
        <a:xfrm>
          <a:off x="0" y="3296739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obračunske jedinice</a:t>
          </a:r>
        </a:p>
      </dsp:txBody>
      <dsp:txXfrm>
        <a:off x="24364" y="3321103"/>
        <a:ext cx="3522868" cy="450370"/>
      </dsp:txXfrm>
    </dsp:sp>
    <dsp:sp modelId="{2D4C9D58-455B-44C2-AB33-0D4B209D7D92}">
      <dsp:nvSpPr>
        <dsp:cNvPr id="0" name=""/>
        <dsp:cNvSpPr/>
      </dsp:nvSpPr>
      <dsp:spPr>
        <a:xfrm>
          <a:off x="3571596" y="3845747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planirana sredstva se koriste u skladu s načelima ekonomičnosti, učinkovitosti i djelotvornosti</a:t>
          </a:r>
        </a:p>
      </dsp:txBody>
      <dsp:txXfrm>
        <a:off x="3571596" y="3908134"/>
        <a:ext cx="5170233" cy="374324"/>
      </dsp:txXfrm>
    </dsp:sp>
    <dsp:sp modelId="{A613A146-2D42-412A-9F91-02F5F60D77E3}">
      <dsp:nvSpPr>
        <dsp:cNvPr id="0" name=""/>
        <dsp:cNvSpPr/>
      </dsp:nvSpPr>
      <dsp:spPr>
        <a:xfrm>
          <a:off x="0" y="3845747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dobrog financijskog upravljanja</a:t>
          </a:r>
        </a:p>
      </dsp:txBody>
      <dsp:txXfrm>
        <a:off x="24364" y="3870111"/>
        <a:ext cx="3522868" cy="450370"/>
      </dsp:txXfrm>
    </dsp:sp>
    <dsp:sp modelId="{388078C8-F5F7-4A4E-B1EB-9D9E8DD051EA}">
      <dsp:nvSpPr>
        <dsp:cNvPr id="0" name=""/>
        <dsp:cNvSpPr/>
      </dsp:nvSpPr>
      <dsp:spPr>
        <a:xfrm>
          <a:off x="3571596" y="4394755"/>
          <a:ext cx="5357395" cy="499098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/>
            <a:t>pravodobno objavljivanje dokumenata</a:t>
          </a:r>
        </a:p>
      </dsp:txBody>
      <dsp:txXfrm>
        <a:off x="3571596" y="4457142"/>
        <a:ext cx="5170233" cy="374324"/>
      </dsp:txXfrm>
    </dsp:sp>
    <dsp:sp modelId="{CD1D5AC9-0FB9-49E7-8E4F-0840E45963C7}">
      <dsp:nvSpPr>
        <dsp:cNvPr id="0" name=""/>
        <dsp:cNvSpPr/>
      </dsp:nvSpPr>
      <dsp:spPr>
        <a:xfrm>
          <a:off x="0" y="4394755"/>
          <a:ext cx="3571596" cy="499098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Načelo transparentnosti</a:t>
          </a:r>
        </a:p>
      </dsp:txBody>
      <dsp:txXfrm>
        <a:off x="24364" y="4419119"/>
        <a:ext cx="3522868" cy="45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2A3F1-8B33-4896-B8FA-B51F1D3D1A5F}">
      <dsp:nvSpPr>
        <dsp:cNvPr id="0" name=""/>
        <dsp:cNvSpPr/>
      </dsp:nvSpPr>
      <dsp:spPr>
        <a:xfrm>
          <a:off x="63868" y="0"/>
          <a:ext cx="7520054" cy="4700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55D77-A4D5-44A5-8698-9695EAF5C325}">
      <dsp:nvSpPr>
        <dsp:cNvPr id="0" name=""/>
        <dsp:cNvSpPr/>
      </dsp:nvSpPr>
      <dsp:spPr>
        <a:xfrm>
          <a:off x="1812281" y="2561518"/>
          <a:ext cx="263201" cy="26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E7924-E608-4241-86AE-B82EF41ACAFD}">
      <dsp:nvSpPr>
        <dsp:cNvPr id="0" name=""/>
        <dsp:cNvSpPr/>
      </dsp:nvSpPr>
      <dsp:spPr>
        <a:xfrm>
          <a:off x="1943882" y="2693119"/>
          <a:ext cx="2444017" cy="2006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46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Proračun se, sukladno Zakonu, može mijenjati tijekom proračunske godine donošenjem Odluke o izmjenama i dopunama Proračuna. Procedura izmjena i dopuna Proračuna identična je proceduri donošenja Proračuna, odnosno predlaže ih Načelnik, a donosi Općinsko vijeće. </a:t>
          </a:r>
          <a:endParaRPr lang="en-US" sz="1300" kern="1200" dirty="0"/>
        </a:p>
      </dsp:txBody>
      <dsp:txXfrm>
        <a:off x="1943882" y="2693119"/>
        <a:ext cx="2444017" cy="2006914"/>
      </dsp:txXfrm>
    </dsp:sp>
    <dsp:sp modelId="{9648FA91-7AE8-4B47-AB68-113B3695C7F2}">
      <dsp:nvSpPr>
        <dsp:cNvPr id="0" name=""/>
        <dsp:cNvSpPr/>
      </dsp:nvSpPr>
      <dsp:spPr>
        <a:xfrm>
          <a:off x="4237498" y="1363009"/>
          <a:ext cx="451203" cy="451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163D6-E3ED-47F2-97E7-10E8E268F376}">
      <dsp:nvSpPr>
        <dsp:cNvPr id="0" name=""/>
        <dsp:cNvSpPr/>
      </dsp:nvSpPr>
      <dsp:spPr>
        <a:xfrm>
          <a:off x="4463100" y="1588611"/>
          <a:ext cx="2444017" cy="311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08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Tijekom proračunske godine može doći do povećanja rashoda i/ili izdataka, odnosno, smanjenja prihoda i/ili primitaka zbog nastanka novih obveza za Proračun ili promjene gospodarskih kretanja. </a:t>
          </a:r>
          <a:endParaRPr lang="en-US" sz="1300" kern="1200" dirty="0"/>
        </a:p>
      </dsp:txBody>
      <dsp:txXfrm>
        <a:off x="4463100" y="1588611"/>
        <a:ext cx="2444017" cy="3111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FCA9C-FF92-4024-BDEC-A6D3B663DC09}" type="datetimeFigureOut">
              <a:rPr lang="en-US"/>
              <a:t>12/9/2025</a:t>
            </a:fld>
            <a:endParaRPr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AB877-E7B1-4681-847E-D0918612832B}" type="datetimeFigureOut">
              <a:rPr lang="en-US"/>
              <a:t>12/9/2025</a:t>
            </a:fld>
            <a:endParaRPr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teksta matrice</a:t>
            </a:r>
          </a:p>
          <a:p>
            <a:pPr lvl="1" rtl="0"/>
            <a:r>
              <a:t>Druga razina</a:t>
            </a:r>
          </a:p>
          <a:p>
            <a:pPr lvl="2" rtl="0"/>
            <a:r>
              <a:t>Treća razina</a:t>
            </a:r>
          </a:p>
          <a:p>
            <a:pPr lvl="3" rtl="0"/>
            <a:r>
              <a:t>Četvrta razina</a:t>
            </a:r>
          </a:p>
          <a:p>
            <a:pPr lvl="4" rtl="0"/>
            <a:r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9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Dodajte podnožje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7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5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7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Dodajte podnožje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6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-HR"/>
              <a:t>Dodajte podnožje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8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9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EDF33987-6305-4E2A-BF18-EF013ECE927B}" type="datetimeFigureOut">
              <a:rPr lang="en-US" smtClean="0"/>
              <a:pPr rtl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hr"/>
              <a:t>Dodajte podnožje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cina-ivankovo.hr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jecjivrticivankovo@gmail.com" TargetMode="External"/><Relationship Id="rId2" Type="http://schemas.openxmlformats.org/officeDocument/2006/relationships/hyperlink" Target="http://www.vrtic-ivankovo.hr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BF7E1E-1754-5879-7806-E1C875EC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022" y="3113415"/>
            <a:ext cx="4035283" cy="2387600"/>
          </a:xfrm>
        </p:spPr>
        <p:txBody>
          <a:bodyPr vert="horz" lIns="91440" tIns="45720" rIns="91440" bIns="45720" rtlCol="0" anchor="t" anchorCtr="1">
            <a:normAutofit/>
          </a:bodyPr>
          <a:lstStyle/>
          <a:p>
            <a:pPr defTabSz="914400"/>
            <a:r>
              <a:rPr lang="en-US" sz="3300"/>
              <a:t>PRORAČUN ZA 2026. GODINU I PROJEKCIJE ZA 2027. I 2028. GODINU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D94B9B-D7B4-2434-A7C2-F7C8D859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024" y="1122362"/>
            <a:ext cx="4035282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000" b="1" u="sng">
                <a:solidFill>
                  <a:schemeClr val="tx1"/>
                </a:solidFill>
              </a:rPr>
              <a:t>OPĆINA IVANKOVO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39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94" y="391886"/>
            <a:ext cx="6007801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Slika na kojoj se prikazuje karta, atlas, tekst&#10;&#10;Opis je automatski generiran">
            <a:extLst>
              <a:ext uri="{FF2B5EF4-FFF2-40B4-BE49-F238E27FC236}">
                <a16:creationId xmlns:a16="http://schemas.microsoft.com/office/drawing/2014/main" id="{2004D2AC-1254-75C7-0D61-3BD7932C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470" r="5386" b="1"/>
          <a:stretch>
            <a:fillRect/>
          </a:stretch>
        </p:blipFill>
        <p:spPr>
          <a:xfrm>
            <a:off x="733315" y="666728"/>
            <a:ext cx="5534560" cy="5465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57495" y="3154317"/>
            <a:ext cx="731330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AE3D37CD-1D67-C387-D66C-613F2AFF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0"/>
            <a:ext cx="11665296" cy="1600200"/>
          </a:xfrm>
        </p:spPr>
        <p:txBody>
          <a:bodyPr>
            <a:noAutofit/>
          </a:bodyPr>
          <a:lstStyle/>
          <a:p>
            <a:pPr algn="ctr"/>
            <a:r>
              <a:rPr lang="hr-H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PRIHODA POSLOVANJA 2026. (</a:t>
            </a:r>
            <a:r>
              <a:rPr lang="hr-HR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" name="Rezervirano mjesto teksta 3">
            <a:extLst>
              <a:ext uri="{FF2B5EF4-FFF2-40B4-BE49-F238E27FC236}">
                <a16:creationId xmlns:a16="http://schemas.microsoft.com/office/drawing/2014/main" id="{A206EDF1-B82C-D236-94ED-85D37FF83EA5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93812" y="2420888"/>
            <a:ext cx="3528392" cy="324036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hr-HR" sz="1200" b="1" dirty="0">
              <a:latin typeface="Franklin Gothic Book" panose="020B0503020102020204" pitchFamily="34" charset="0"/>
            </a:endParaRPr>
          </a:p>
          <a:p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poslovanja               8.506.177,27</a:t>
            </a:r>
            <a:r>
              <a:rPr lang="hr-HR" sz="14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poreza                                     </a:t>
            </a:r>
            <a:r>
              <a:rPr lang="hr-HR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2.590.385,52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iz inozemstva                              </a:t>
            </a:r>
            <a:r>
              <a:rPr lang="hr-HR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4.889.951,75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imovine	                     </a:t>
            </a:r>
            <a:r>
              <a:rPr lang="hr-HR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341.140,00 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upravnih i </a:t>
            </a:r>
            <a:r>
              <a:rPr lang="hr-H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admin.pristojbi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678.700,00</a:t>
            </a:r>
            <a:endParaRPr lang="hr-HR" sz="1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Kazne, upravne mjere, ostali prihodi             6.000,00</a:t>
            </a:r>
            <a:endParaRPr lang="hr-HR" sz="1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5FD1AF54-3827-CEE3-2294-A1DB959C1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078504"/>
              </p:ext>
            </p:extLst>
          </p:nvPr>
        </p:nvGraphicFramePr>
        <p:xfrm>
          <a:off x="4870276" y="1772816"/>
          <a:ext cx="69127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68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6AA9E-4AA2-E10C-98BE-C2A2C1A1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0"/>
            <a:ext cx="9898626" cy="1556792"/>
          </a:xfrm>
        </p:spPr>
        <p:txBody>
          <a:bodyPr>
            <a:noAutofit/>
          </a:bodyPr>
          <a:lstStyle/>
          <a:p>
            <a:pPr algn="ctr"/>
            <a:r>
              <a:rPr lang="hr-H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RASHODA POSLOVANJA 2026. (</a:t>
            </a:r>
            <a:r>
              <a:rPr lang="hr-HR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zervirano mjesto sadržaja 9">
            <a:extLst>
              <a:ext uri="{FF2B5EF4-FFF2-40B4-BE49-F238E27FC236}">
                <a16:creationId xmlns:a16="http://schemas.microsoft.com/office/drawing/2014/main" id="{D9B70BF1-CC72-156A-9E60-076A66421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820" y="2564904"/>
            <a:ext cx="3384376" cy="3240000"/>
          </a:xfrm>
          <a:ln>
            <a:noFill/>
          </a:ln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Rashodi poslovanja            </a:t>
            </a:r>
            <a:r>
              <a:rPr lang="bs-Latn-B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4.596.265,52</a:t>
            </a:r>
            <a:r>
              <a:rPr lang="hr-HR" sz="12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Rashodi za zaposlene                           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1.413.000,00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Materijalni rashodi                               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2.029.050,00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Financijski rashodi                                    91.100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Subvencije                                                     500,00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Pomoći dane u inozemstvo i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nutar općeg proračuna                            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.500,00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Naknade građanima i kućanstvima         </a:t>
            </a:r>
            <a:r>
              <a:rPr lang="hr-HR" sz="12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469.320,00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Rashodi za donacije                                582.795,52 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050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440069FB-6DB2-0E76-B1B5-F7168383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620144"/>
              </p:ext>
            </p:extLst>
          </p:nvPr>
        </p:nvGraphicFramePr>
        <p:xfrm>
          <a:off x="4870276" y="1556792"/>
          <a:ext cx="69847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4B5FDFBF-8446-52BC-97AA-2ED2C30CDA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427" y="386930"/>
            <a:ext cx="9234295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300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Struktur</a:t>
            </a:r>
            <a:r>
              <a:rPr lang="hr-HR" sz="5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rashoda</a:t>
            </a:r>
            <a:r>
              <a:rPr lang="en-US" sz="53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5300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proračunu</a:t>
            </a:r>
            <a:endParaRPr lang="en-US" sz="5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1169201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0397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4F50A66C-2B30-426A-A1AE-F9F6EDA79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84664"/>
              </p:ext>
            </p:extLst>
          </p:nvPr>
        </p:nvGraphicFramePr>
        <p:xfrm>
          <a:off x="1197868" y="2203078"/>
          <a:ext cx="9361040" cy="403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08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89ADBA-6C9D-B493-A541-9A5F7C9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88640"/>
            <a:ext cx="10513168" cy="1368152"/>
          </a:xfrm>
        </p:spPr>
        <p:txBody>
          <a:bodyPr>
            <a:noAutofit/>
          </a:bodyPr>
          <a:lstStyle/>
          <a:p>
            <a:pPr algn="ctr"/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POSLOVANJA U USPOREDBI S PRETHODNIM RAZDOBLJEM </a:t>
            </a:r>
            <a:r>
              <a:rPr lang="hr-HR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4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4A598E07-9960-9BAE-AAC1-5F59357BD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4304"/>
              </p:ext>
            </p:extLst>
          </p:nvPr>
        </p:nvGraphicFramePr>
        <p:xfrm>
          <a:off x="2133972" y="1916832"/>
          <a:ext cx="7920880" cy="466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6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89ADBA-6C9D-B493-A541-9A5F7C9D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188640"/>
            <a:ext cx="10513168" cy="1368152"/>
          </a:xfrm>
        </p:spPr>
        <p:txBody>
          <a:bodyPr>
            <a:noAutofit/>
          </a:bodyPr>
          <a:lstStyle/>
          <a:p>
            <a:pPr algn="ctr"/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RASHODI POSLOVANJA U USPOREDBI S PRETHODNIM RAZDOBLJEM </a:t>
            </a:r>
            <a:r>
              <a:rPr lang="hr-HR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4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9A22C7CB-0E1A-085C-359E-D46ED3DEF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474442"/>
              </p:ext>
            </p:extLst>
          </p:nvPr>
        </p:nvGraphicFramePr>
        <p:xfrm>
          <a:off x="2133972" y="1704974"/>
          <a:ext cx="7992888" cy="496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5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BA445E46-8992-6613-99C2-48ACAF77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188640"/>
            <a:ext cx="10297144" cy="1764704"/>
          </a:xfrm>
        </p:spPr>
        <p:txBody>
          <a:bodyPr>
            <a:noAutofit/>
          </a:bodyPr>
          <a:lstStyle/>
          <a:p>
            <a:pPr algn="ctr"/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PRODAJE NEF.IMOVINE U USPOREDBI S PRETHODNIM </a:t>
            </a:r>
            <a:r>
              <a:rPr lang="hr-HR" sz="40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RAZDOBLJEM (</a:t>
            </a:r>
            <a:r>
              <a:rPr lang="hr-HR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Rezervirano mjesto slike 4">
            <a:extLst>
              <a:ext uri="{FF2B5EF4-FFF2-40B4-BE49-F238E27FC236}">
                <a16:creationId xmlns:a16="http://schemas.microsoft.com/office/drawing/2014/main" id="{B77B7A81-5C61-4415-854B-05555A6D502E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765820" y="2097360"/>
          <a:ext cx="920985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39C6D426-AA66-49CE-83C5-049242DBC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241519"/>
              </p:ext>
            </p:extLst>
          </p:nvPr>
        </p:nvGraphicFramePr>
        <p:xfrm>
          <a:off x="2277988" y="2204864"/>
          <a:ext cx="7992888" cy="392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6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BA445E46-8992-6613-99C2-48ACAF77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188640"/>
            <a:ext cx="10297144" cy="1764704"/>
          </a:xfrm>
        </p:spPr>
        <p:txBody>
          <a:bodyPr>
            <a:noAutofit/>
          </a:bodyPr>
          <a:lstStyle/>
          <a:p>
            <a:pPr algn="ctr"/>
            <a:r>
              <a:rPr lang="hr-H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RASHODI ZA NABAVU NEF.IMOVINE U USPOREDBI S PRETHODNIM RAZDOBLJEM </a:t>
            </a:r>
            <a:r>
              <a:rPr lang="hr-HR" sz="40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 </a:t>
            </a:r>
            <a:r>
              <a:rPr lang="hr-HR" sz="4000" u="sn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hr-HR" sz="40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Rezervirano mjesto slike 4">
            <a:extLst>
              <a:ext uri="{FF2B5EF4-FFF2-40B4-BE49-F238E27FC236}">
                <a16:creationId xmlns:a16="http://schemas.microsoft.com/office/drawing/2014/main" id="{B77B7A81-5C61-4415-854B-05555A6D502E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765820" y="2097360"/>
          <a:ext cx="920985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974C0D0F-4BA6-4C45-8A09-3B8ACFCB1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9127"/>
              </p:ext>
            </p:extLst>
          </p:nvPr>
        </p:nvGraphicFramePr>
        <p:xfrm>
          <a:off x="2277989" y="2097360"/>
          <a:ext cx="7697686" cy="44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9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7288-187B-4697-8498-20135BA1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8600"/>
            <a:ext cx="8856984" cy="1143000"/>
          </a:xfrm>
        </p:spPr>
        <p:txBody>
          <a:bodyPr>
            <a:normAutofit/>
          </a:bodyPr>
          <a:lstStyle/>
          <a:p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programi, projekti i aktivnosti koji se financiraju iz Proračuna za 2026.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09B900C-686C-D5EF-8005-732D0CD4C223}"/>
              </a:ext>
            </a:extLst>
          </p:cNvPr>
          <p:cNvSpPr txBox="1">
            <a:spLocks/>
          </p:cNvSpPr>
          <p:nvPr/>
        </p:nvSpPr>
        <p:spPr>
          <a:xfrm>
            <a:off x="1065213" y="1484784"/>
            <a:ext cx="7189439" cy="475252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1001 – Predstavničko tijelo --- 8.000,00 eura (Izvor: Opći prihodi i primici)</a:t>
            </a:r>
          </a:p>
          <a:p>
            <a:pPr algn="l"/>
            <a:endParaRPr lang="hr-H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1002 – Izvršno tijelo --- 50.000,00 eura (Izvor: Opći prihodi i primici)</a:t>
            </a:r>
          </a:p>
          <a:p>
            <a:pPr algn="l"/>
            <a:endParaRPr lang="hr-H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1003 – Aktivnosti za osiguranje rada iz djelokruga Jedinstvenog upravnog odjela --- 888.350,00 eura (Izvor: Opći prihodi i primici)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Administrativno, tehničko i stručno osoblje JUO --- 398.600,00 eura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Redoviti troškovi poslovanja --- 129.650,00 eura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likvidnosti --- 220.200,00 eura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Odvjetničke, javnobilježničke i ostale usluge --- 33.800,00 eura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Financijski i ostali rashodi poslovanja --- 19.100,00 eura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Nabava dugotrajne imovine ---87.000,00 eura</a:t>
            </a:r>
          </a:p>
          <a:p>
            <a:pPr marL="0" lvl="6">
              <a:spcBef>
                <a:spcPts val="1200"/>
              </a:spcBef>
              <a:spcAft>
                <a:spcPts val="200"/>
              </a:spcAft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1004 – Održavanje objekata i uređaja komunalne infrastrukture --- 545.650,00 eura (Izvor: Opći prihodi i primici, Komunalna djelatnost, Pomoći)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Javna rasvjeta --- 3011.300,00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javnih površina --- 515.250,00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groblja i mrtvačnica --- 52.000,00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nerazvrstanih cesta --- 67.000,00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dječjih igrališta --- 10.000,00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Upravljanje i održavanje k.č.br. 4384 i 4385 --- 3.900,00 eura</a:t>
            </a:r>
          </a:p>
          <a:p>
            <a:pPr marL="171450" lvl="6" indent="-171450">
              <a:spcBef>
                <a:spcPts val="192"/>
              </a:spcBef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autobusnih stajališta </a:t>
            </a:r>
            <a:r>
              <a:rPr lang="hr-H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--- 2.000,00 eura</a:t>
            </a:r>
          </a:p>
          <a:p>
            <a:pPr algn="l"/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175B5F6-0CF3-C9E7-CAD1-148D6C983A75}"/>
              </a:ext>
            </a:extLst>
          </p:cNvPr>
          <p:cNvSpPr txBox="1"/>
          <p:nvPr/>
        </p:nvSpPr>
        <p:spPr>
          <a:xfrm>
            <a:off x="8902724" y="615434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87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7288-187B-4697-8498-20135BA1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8600"/>
            <a:ext cx="8856984" cy="1143000"/>
          </a:xfrm>
        </p:spPr>
        <p:txBody>
          <a:bodyPr>
            <a:normAutofit/>
          </a:bodyPr>
          <a:lstStyle/>
          <a:p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programi, projekti i aktivnosti koji se financiraju iz Proračuna za 2026.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9F62A68-072C-3D5D-6AAF-D88B5AB1D6E1}"/>
              </a:ext>
            </a:extLst>
          </p:cNvPr>
          <p:cNvSpPr txBox="1">
            <a:spLocks/>
          </p:cNvSpPr>
          <p:nvPr/>
        </p:nvSpPr>
        <p:spPr>
          <a:xfrm>
            <a:off x="1125860" y="1484784"/>
            <a:ext cx="7128792" cy="475252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Calibri" panose="020F0502020204030204" pitchFamily="34" charset="0"/>
              <a:buNone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1005 – Izgradnja objekta i uređaja komunalne infrastrukture --- 3.565.560,00 eura (Izvor: Opći prihodi i primici, Prihodi od prodaje </a:t>
            </a:r>
            <a:r>
              <a:rPr lang="hr-HR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nef.imovine</a:t>
            </a: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Pomoći, Primci od zaduživanja)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Izgradnja staza --- 3.350.060,00 eura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Projektna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Prometna i turistička signalizacija--- 70.000,00 eura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Projektna dokumentacija za dječja igrališta --- 2.000,00 eura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Projektna dokumentacija za parkiralište --- 3.500,00 eura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Trg Ivana Šeše --- 120.000,00 eura</a:t>
            </a:r>
          </a:p>
          <a:p>
            <a:pPr marL="172800" lvl="6" indent="-172800"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Ozelenjivanje javnih površina --- 20.000,00 eura</a:t>
            </a:r>
          </a:p>
          <a:p>
            <a:pPr marL="1234440" lvl="6"/>
            <a:endParaRPr lang="hr-HR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>
              <a:spcBef>
                <a:spcPts val="1200"/>
              </a:spcBef>
              <a:spcAft>
                <a:spcPts val="200"/>
              </a:spcAft>
              <a:buFont typeface="Calibri" pitchFamily="34" charset="0"/>
              <a:buNone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1006 – Upravljanje imovinom Općine --- 347.000,00 eura (Izvor: Opći prihodi i primici)</a:t>
            </a:r>
          </a:p>
          <a:p>
            <a:pPr marL="0" lvl="6">
              <a:spcBef>
                <a:spcPts val="1200"/>
              </a:spcBef>
              <a:spcAft>
                <a:spcPts val="200"/>
              </a:spcAft>
              <a:buFont typeface="Calibri" pitchFamily="34" charset="0"/>
              <a:buNone/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>
              <a:spcBef>
                <a:spcPts val="1200"/>
              </a:spcBef>
              <a:spcAft>
                <a:spcPts val="200"/>
              </a:spcAft>
              <a:buFont typeface="Calibri" pitchFamily="34" charset="0"/>
              <a:buNone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1007 – Aktivna politika zapošljavanja --- 398.200,00 eura (Izvor: Pomoći, Opći prihodi i primici)</a:t>
            </a:r>
          </a:p>
          <a:p>
            <a:pPr lvl="6"/>
            <a:endParaRPr lang="hr-HR" sz="9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1E741E5-2E53-73CB-9534-32C3F538D2FE}"/>
              </a:ext>
            </a:extLst>
          </p:cNvPr>
          <p:cNvSpPr txBox="1"/>
          <p:nvPr/>
        </p:nvSpPr>
        <p:spPr>
          <a:xfrm>
            <a:off x="8902724" y="615434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9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7288-187B-4697-8498-20135BA1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8600"/>
            <a:ext cx="8856984" cy="1143000"/>
          </a:xfrm>
        </p:spPr>
        <p:txBody>
          <a:bodyPr>
            <a:normAutofit/>
          </a:bodyPr>
          <a:lstStyle/>
          <a:p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programi, projekti i aktivnosti koji se financiraju iz Proračuna za 2026.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50003F-12E9-6CA5-1FE1-F965FE6DAECF}"/>
              </a:ext>
            </a:extLst>
          </p:cNvPr>
          <p:cNvSpPr txBox="1">
            <a:spLocks/>
          </p:cNvSpPr>
          <p:nvPr/>
        </p:nvSpPr>
        <p:spPr>
          <a:xfrm>
            <a:off x="1125859" y="1556792"/>
            <a:ext cx="7344817" cy="4715516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6">
              <a:spcBef>
                <a:spcPts val="1200"/>
              </a:spcBef>
              <a:spcAft>
                <a:spcPts val="200"/>
              </a:spcAft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1008 – Zaštita okoliša --- 106.200,00 eura (Izvor: Opći prihodi i primici)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Deratizacija i dezinsekcija --- 31.000,00 eura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Veterinarske usluge --- 5.000,00 eura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Zbrinjavanje životinjskih nusproizvoda --- 8.000,00 eura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Reciklažno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dvorište --- 40.000,00 eura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Edukacija o gospodarenju otpadom --- 4.200,00 eura</a:t>
            </a:r>
          </a:p>
          <a:p>
            <a:pPr marL="172800" lvl="6" indent="-171450">
              <a:buFont typeface="Arial" panose="020B0604020202020204" pitchFamily="34" charset="0"/>
              <a:buChar char="•"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Pristojbe i naknade --- 18.000,00 eura</a:t>
            </a:r>
          </a:p>
          <a:p>
            <a:pPr marL="1350" lvl="6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endParaRPr lang="hr-HR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1009 – Unapređenje stanovanja i zajednice --- 409.500,00 eura (Izvor: Opći prihodi i primici, Pomoći, Primici od zaduživanja)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Rekonstrukcija zgrade javne namjene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--- 140.000,00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e-prostorni plan ---30.000,00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Potpore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obrtnicima i gospodarstvenicima --- 500,00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 zaštite divljači --- 3.000,00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Pomoć OŽB --- 10.000,00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Energetska obnova upravne zgrade--- 176.000,00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Energetska obnova javne zgrade--- 50.000,00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endParaRPr lang="hr-HR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defTabSz="914400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1010 – Razvoj poljoprivrede i gospodarstva --- 82.700,00 eura (Izvor: Opći prihodi i primici, Pomoći)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Poljoprivreda i Dani OPG-a --- 22.700,00 eura</a:t>
            </a:r>
          </a:p>
          <a:p>
            <a:pPr marL="172800" lvl="6" indent="-1728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Calibri" pitchFamily="34" charset="0"/>
              <a:buChar char="◦"/>
              <a:defRPr/>
            </a:pPr>
            <a:r>
              <a:rPr lang="hr-H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Lokalna razvojna agencija --- 60.000,00 eura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5C546DB-8108-658D-EAFC-83C096E29D57}"/>
              </a:ext>
            </a:extLst>
          </p:cNvPr>
          <p:cNvSpPr txBox="1"/>
          <p:nvPr/>
        </p:nvSpPr>
        <p:spPr>
          <a:xfrm>
            <a:off x="8902724" y="615434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5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0238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152B0004-FCE5-BC0A-42FE-4DB371F2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37" y="476672"/>
            <a:ext cx="4436881" cy="5904656"/>
          </a:xfrm>
        </p:spPr>
        <p:txBody>
          <a:bodyPr rtlCol="0"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Poštovane mještanke i mještani Općine Ivankovo,</a:t>
            </a: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endParaRPr lang="hr-H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je dokument koji pokazuje financijsku stabilnost općine, zrelost i odgovornost u upravljanju i planiranju sa svim resursima o kojima ovisi razvoj, a time i standard naše zajednice. </a:t>
            </a:r>
          </a:p>
          <a:p>
            <a:pPr marL="0" indent="0">
              <a:buNone/>
            </a:pPr>
            <a:r>
              <a:rPr lang="hr-H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Višegodišnjim strateškim promišljanjem i radom, Ivankovo je danas jedan od vodećih pokretača razvoja  po svim mjerljivim standardima lokalne samouprave.</a:t>
            </a:r>
          </a:p>
          <a:p>
            <a:pPr marL="0" indent="0">
              <a:buNone/>
            </a:pPr>
            <a:r>
              <a:rPr lang="hr-H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prihodi u Proračunu su realni, rashodi racionalni, što ga čini stabilnim i održivim. Sve to osigurava gospodarski rast, razvoj komunalne opremljenosti, štiti i pomaže socijalno osjetljive skupine naših sumještana, podiže standarde odgoja i obrazovanja te donosi nove trajne vrijednosti u našoj općini. </a:t>
            </a:r>
          </a:p>
          <a:p>
            <a:pPr marL="0" indent="0">
              <a:buNone/>
            </a:pP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Općine Ivankovo za 2026. godinu iznosi </a:t>
            </a:r>
            <a:r>
              <a:rPr lang="hr-H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13.051.177,27</a:t>
            </a: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eura.</a:t>
            </a:r>
          </a:p>
          <a:p>
            <a:pPr marL="0" indent="0">
              <a:buNone/>
            </a:pP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nastavku smo nastojali pomoću grafičkih prikaza, na vizualan način, prikazati planirane prihode i primitke te planirane rashode i izdatke, uz ključne programe, projekte i aktivnosti koji su planirani u 2026. godini. </a:t>
            </a: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endParaRPr lang="hr-HR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endParaRPr lang="hr-HR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 S poštovanjem,</a:t>
            </a: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endParaRPr lang="hr-HR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Načelnik Općine Ivankovo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hr-H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			Marko Miličević</a:t>
            </a:r>
            <a:endParaRPr lang="hr-HR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800"/>
              </a:spcAft>
              <a:buNone/>
            </a:pPr>
            <a:endParaRPr lang="hr-HR" sz="800" dirty="0"/>
          </a:p>
        </p:txBody>
      </p:sp>
      <p:pic>
        <p:nvPicPr>
          <p:cNvPr id="2" name="Slika 1" descr="Slika na kojoj se prikazuje ukrasni isječci, crtež, skeč&#10;&#10;Opis je automatski generiran">
            <a:extLst>
              <a:ext uri="{FF2B5EF4-FFF2-40B4-BE49-F238E27FC236}">
                <a16:creationId xmlns:a16="http://schemas.microsoft.com/office/drawing/2014/main" id="{8BECC8DE-A066-947D-7C3D-B6BF7748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7" r="1" b="1"/>
          <a:stretch>
            <a:fillRect/>
          </a:stretch>
        </p:blipFill>
        <p:spPr bwMode="auto">
          <a:xfrm>
            <a:off x="7024987" y="717012"/>
            <a:ext cx="4444077" cy="544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7288-187B-4697-8498-20135BA1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8600"/>
            <a:ext cx="8856984" cy="1143000"/>
          </a:xfrm>
        </p:spPr>
        <p:txBody>
          <a:bodyPr>
            <a:normAutofit/>
          </a:bodyPr>
          <a:lstStyle/>
          <a:p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programi, projekti i aktivnosti koji se financiraju iz Proračuna za 2026.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E1404723-7706-CC2E-615F-2D9F9E4536FC}"/>
              </a:ext>
            </a:extLst>
          </p:cNvPr>
          <p:cNvSpPr txBox="1">
            <a:spLocks/>
          </p:cNvSpPr>
          <p:nvPr/>
        </p:nvSpPr>
        <p:spPr>
          <a:xfrm>
            <a:off x="1065213" y="1556792"/>
            <a:ext cx="7117431" cy="4680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1011 – Protupožarna i civilna zaštita --- 955.631,75 eura (Izvor: Opći prihodi i primici, Pomoći, Primici od zaduživanja)</a:t>
            </a:r>
          </a:p>
          <a:p>
            <a:pPr marL="0" lvl="6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  <a:buSzTx/>
              <a:defRPr/>
            </a:pPr>
            <a:endParaRPr lang="hr-H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1012 – Socijalna skrb i novčana pomoć --- 450.180,52 eura (Izvor: Opći prihodi i primici)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projekta Vukovarsko-srijemske županije --- 1.100,00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Demografske mjere-potpore za kupnju kuće --- 60.000,00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Potpore umirovljenicima --- 46.500,00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Financiranje udžbenika i radnih bilježnica --- 70.000,00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prijevoza učenicima osnovnih škola i </a:t>
            </a:r>
            <a:r>
              <a:rPr lang="hr-HR" sz="9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predškole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--- 30.000,00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prijevoza učenicima srednjih škola --- 17.500,00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Naknada za novorođenčad --- 27.000,00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Stipendije --- 82.000,00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Crveni križ --- 13.230,52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</a:t>
            </a: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3.650,00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troškova korisnicima ZMN --- 9.000,00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Poticanje stvaralaštva i suradnje mladih --- 15.000,00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đačkih domova --- 4.800,00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Donacije udrugama socijalnog značaja --- 20.400,00 eura</a:t>
            </a:r>
          </a:p>
          <a:p>
            <a:pPr marL="172800" lvl="6" indent="-171450">
              <a:spcBef>
                <a:spcPts val="200"/>
              </a:spcBef>
              <a:spcAft>
                <a:spcPts val="400"/>
              </a:spcAft>
              <a:buClr>
                <a:srgbClr val="9BA8B7"/>
              </a:buClr>
              <a:buFont typeface="Arial" panose="020B0604020202020204" pitchFamily="34" charset="0"/>
              <a:buChar char="•"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 </a:t>
            </a:r>
            <a:r>
              <a:rPr lang="hr-HR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Jednokratne novčane pomoći obiteljima i kućanstvima --- 50.000,00 eura</a:t>
            </a:r>
          </a:p>
          <a:p>
            <a:pPr marL="1234440" lvl="6">
              <a:lnSpc>
                <a:spcPct val="120000"/>
              </a:lnSpc>
              <a:spcBef>
                <a:spcPts val="0"/>
              </a:spcBef>
              <a:buClr>
                <a:srgbClr val="9BA8B7"/>
              </a:buClr>
            </a:pPr>
            <a:endParaRPr lang="hr-HR" sz="1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EDDDAED-D1B7-BD03-F705-B0A0BE5D8EB5}"/>
              </a:ext>
            </a:extLst>
          </p:cNvPr>
          <p:cNvSpPr txBox="1"/>
          <p:nvPr/>
        </p:nvSpPr>
        <p:spPr>
          <a:xfrm>
            <a:off x="8902724" y="615434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82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17288-187B-4697-8498-20135BA1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8600"/>
            <a:ext cx="8856984" cy="1143000"/>
          </a:xfrm>
        </p:spPr>
        <p:txBody>
          <a:bodyPr>
            <a:normAutofit/>
          </a:bodyPr>
          <a:lstStyle/>
          <a:p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programi, projekti i aktivnosti koji se financiraju iz Proračuna za 2026.</a:t>
            </a:r>
            <a:endParaRPr lang="hr-HR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4BE3AC-AF90-0CCF-0D89-977D0D72FD91}"/>
              </a:ext>
            </a:extLst>
          </p:cNvPr>
          <p:cNvSpPr txBox="1">
            <a:spLocks/>
          </p:cNvSpPr>
          <p:nvPr/>
        </p:nvSpPr>
        <p:spPr>
          <a:xfrm>
            <a:off x="1125859" y="1556792"/>
            <a:ext cx="7056785" cy="447903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6" defTabSz="914400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1013 – Razvoj sporta i rekreacija --- 3.082.285,00 eura (Izvor: Opći prihodi i primici, Pomoći, Primici od zaduživanja)</a:t>
            </a:r>
          </a:p>
          <a:p>
            <a:pPr marL="0" lvl="6" defTabSz="914400"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  <a:buSzTx/>
              <a:defRPr/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defTabSz="914400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1014 – Javne potrebe u kulturi i religiji --- 582.900,00 eura (Izvor: Opći prihodi i primici, Pomoći)</a:t>
            </a:r>
          </a:p>
          <a:p>
            <a:pPr marL="0" lvl="6" defTabSz="914400"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1015 – Odgoj i obrazovanje --- 62.220,00 eura (Izvor: Opći prihodi i primici)</a:t>
            </a:r>
          </a:p>
          <a:p>
            <a:pPr marL="0" lvl="6" defTabSz="9144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1016 – Dom za starije Ivankovo --- 6.200,00 eura (Izvor: Opći prihodi i primici)</a:t>
            </a:r>
          </a:p>
          <a:p>
            <a:pPr marL="0" lvl="6"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1017 – Održavanje dječjih vrtića ---67.800,00 eura (Izvor: Opći prihodi i primici)</a:t>
            </a:r>
          </a:p>
          <a:p>
            <a:pPr marL="0" lvl="6">
              <a:spcBef>
                <a:spcPts val="0"/>
              </a:spcBef>
              <a:spcAft>
                <a:spcPts val="200"/>
              </a:spcAft>
              <a:buClr>
                <a:srgbClr val="9BA8B7"/>
              </a:buClr>
            </a:pPr>
            <a:endParaRPr lang="hr-HR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defTabSz="914400"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Tx/>
              <a:buFont typeface="Calibri" pitchFamily="34" charset="0"/>
              <a:buNone/>
              <a:defRPr/>
            </a:pPr>
            <a:r>
              <a:rPr lang="hr-H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2001 – Predškolski odgoj – redovna djelatnost DV Ivankovo --- 807.000,00 eura (Izvor: Opći prihodi i primici, Pomoći)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1789B45-DAEB-AE23-291C-A6875C9DAAE3}"/>
              </a:ext>
            </a:extLst>
          </p:cNvPr>
          <p:cNvSpPr txBox="1"/>
          <p:nvPr/>
        </p:nvSpPr>
        <p:spPr>
          <a:xfrm>
            <a:off x="8902724" y="615434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1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4486" y="3335867"/>
            <a:ext cx="3290983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6" y="623275"/>
            <a:ext cx="10902214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16F6032-91B1-B6CA-5DB3-B240B021198D}"/>
              </a:ext>
            </a:extLst>
          </p:cNvPr>
          <p:cNvSpPr txBox="1"/>
          <p:nvPr/>
        </p:nvSpPr>
        <p:spPr>
          <a:xfrm>
            <a:off x="5253891" y="1188637"/>
            <a:ext cx="5851187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Važni kontakti i korisne informacije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61FC89-7A96-55F7-1639-3AF61A7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064" y="1261968"/>
            <a:ext cx="3533065" cy="44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kstniOkvir 62">
            <a:extLst>
              <a:ext uri="{FF2B5EF4-FFF2-40B4-BE49-F238E27FC236}">
                <a16:creationId xmlns:a16="http://schemas.microsoft.com/office/drawing/2014/main" id="{42722DFC-B148-0D98-EBC2-E1BF76C150AF}"/>
              </a:ext>
            </a:extLst>
          </p:cNvPr>
          <p:cNvSpPr txBox="1"/>
          <p:nvPr/>
        </p:nvSpPr>
        <p:spPr>
          <a:xfrm>
            <a:off x="5253891" y="2998278"/>
            <a:ext cx="4427083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OPĆINA IVANKOVO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Bošnjaci 6, Ivankovo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OIB:</a:t>
            </a:r>
            <a:r>
              <a:rPr lang="en-US" sz="1300"/>
              <a:t> 20225440050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Radno vrijeme:</a:t>
            </a:r>
            <a:br>
              <a:rPr lang="en-US" sz="1300"/>
            </a:br>
            <a:r>
              <a:rPr lang="en-US" sz="1300"/>
              <a:t>Ponedjeljak – Petak: 08:00h-16:00h</a:t>
            </a:r>
            <a:br>
              <a:rPr lang="en-US" sz="1300"/>
            </a:br>
            <a:r>
              <a:rPr lang="en-US" sz="1300"/>
              <a:t>Rad sa strankama:  09:00h-11:30h</a:t>
            </a:r>
            <a:br>
              <a:rPr lang="en-US" sz="1300"/>
            </a:br>
            <a:r>
              <a:rPr lang="en-US" sz="1300"/>
              <a:t>Prijem kod načelnika: utorkom 09:00h-12:00h</a:t>
            </a: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Telefon:</a:t>
            </a:r>
            <a:r>
              <a:rPr lang="en-US" sz="1300"/>
              <a:t> 032/379-628</a:t>
            </a: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e-mail:</a:t>
            </a:r>
            <a:r>
              <a:rPr lang="en-US" sz="1300"/>
              <a:t> opcina.ivankovo@gmail.com</a:t>
            </a: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Web: </a:t>
            </a:r>
            <a:r>
              <a:rPr lang="en-US" sz="13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www.opcina-ivankovo.hr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6503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84D46E-F08C-54E8-2164-E7B23303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27" y="386930"/>
            <a:ext cx="9234295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3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ŠTO JE PRORAČUN?</a:t>
            </a:r>
            <a:endParaRPr lang="en-US" sz="5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1169201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0397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Rezervirano mjesto za sadržaj 4" descr="Silazni dijagram procesa sa slijedom od 3 koraka silaznim redoslijedom zajedno sa zadacima">
            <a:extLst>
              <a:ext uri="{FF2B5EF4-FFF2-40B4-BE49-F238E27FC236}">
                <a16:creationId xmlns:a16="http://schemas.microsoft.com/office/drawing/2014/main" id="{ADDEF62E-3C5E-4C2C-A205-DBC107E1E4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8461335"/>
              </p:ext>
            </p:extLst>
          </p:nvPr>
        </p:nvGraphicFramePr>
        <p:xfrm>
          <a:off x="793750" y="2598738"/>
          <a:ext cx="10140950" cy="343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8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808899-304D-4D8F-A86A-6C3A0396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DCB2FA-93DF-4EC9-9DE6-298A92C30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147F5F-3938-47CB-9EC5-64BC54A1A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E1B7-E1B8-4764-9170-EA493F2A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1D6EAE-AAC1-480D-B626-9AADD7DD4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767242-26FF-4B5F-B277-5A4A82358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0BB6F7-1488-4206-A50D-AF7A662D5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C31927-7155-479B-9C81-DBD3D3702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BDFD83-F80E-8907-9FE3-33F408F3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519" y="3023754"/>
            <a:ext cx="4898868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300" u="sng" dirty="0"/>
              <a:t>SADRŽAJ PRORAČUNA</a:t>
            </a:r>
            <a:endParaRPr lang="en-US" sz="5300" dirty="0"/>
          </a:p>
        </p:txBody>
      </p:sp>
      <p:grpSp>
        <p:nvGrpSpPr>
          <p:cNvPr id="50" name="Group 4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330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4884" y="0"/>
            <a:ext cx="149394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6214" y="257770"/>
            <a:ext cx="483591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6214" y="3462252"/>
            <a:ext cx="483591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26E78501-24FB-1785-1651-FEB95FF993C8}"/>
              </a:ext>
            </a:extLst>
          </p:cNvPr>
          <p:cNvGrpSpPr/>
          <p:nvPr/>
        </p:nvGrpSpPr>
        <p:grpSpPr>
          <a:xfrm>
            <a:off x="7112309" y="880224"/>
            <a:ext cx="4323723" cy="1735054"/>
            <a:chOff x="2948438" y="0"/>
            <a:chExt cx="5013070" cy="2011680"/>
          </a:xfrm>
        </p:grpSpPr>
        <p:sp>
          <p:nvSpPr>
            <p:cNvPr id="13" name="Pravokutnik 12">
              <a:extLst>
                <a:ext uri="{FF2B5EF4-FFF2-40B4-BE49-F238E27FC236}">
                  <a16:creationId xmlns:a16="http://schemas.microsoft.com/office/drawing/2014/main" id="{44EDBB45-541D-11BE-A845-74654923B11A}"/>
                </a:ext>
              </a:extLst>
            </p:cNvPr>
            <p:cNvSpPr/>
            <p:nvPr/>
          </p:nvSpPr>
          <p:spPr>
            <a:xfrm>
              <a:off x="2948438" y="0"/>
              <a:ext cx="50130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0825E2C9-3D7E-A8ED-BC34-EDEFA002480C}"/>
                </a:ext>
              </a:extLst>
            </p:cNvPr>
            <p:cNvSpPr txBox="1"/>
            <p:nvPr/>
          </p:nvSpPr>
          <p:spPr>
            <a:xfrm>
              <a:off x="2948438" y="0"/>
              <a:ext cx="50130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0" rIns="199136" bIns="199136" numCol="1" spcCol="1270" anchor="ctr" anchorCtr="0">
              <a:noAutofit/>
            </a:bodyPr>
            <a:lstStyle/>
            <a:p>
              <a:pPr algn="ctr" defTabSz="10703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kern="12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OPĆI DIO</a:t>
              </a:r>
            </a:p>
            <a:p>
              <a:pPr marL="196596" lvl="1" indent="-196596" algn="ctr" defTabSz="84099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Račun prihoda i rashoda</a:t>
              </a:r>
            </a:p>
            <a:p>
              <a:pPr marL="196596" lvl="1" indent="-196596" algn="ctr" defTabSz="84099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rPr>
                <a:t>Račun financiranja</a:t>
              </a:r>
              <a:endParaRPr lang="hr-HR" sz="2200" kern="1200" dirty="0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6FABDDA-BABC-9E8B-FCE2-7A10133E8757}"/>
              </a:ext>
            </a:extLst>
          </p:cNvPr>
          <p:cNvGrpSpPr/>
          <p:nvPr/>
        </p:nvGrpSpPr>
        <p:grpSpPr>
          <a:xfrm>
            <a:off x="6767635" y="4047420"/>
            <a:ext cx="5013070" cy="2011680"/>
            <a:chOff x="3753110" y="2179320"/>
            <a:chExt cx="5013070" cy="2011680"/>
          </a:xfrm>
        </p:grpSpPr>
        <p:sp>
          <p:nvSpPr>
            <p:cNvPr id="21" name="Pravokutnik 20">
              <a:extLst>
                <a:ext uri="{FF2B5EF4-FFF2-40B4-BE49-F238E27FC236}">
                  <a16:creationId xmlns:a16="http://schemas.microsoft.com/office/drawing/2014/main" id="{CA51A268-C476-6187-C923-3F0ADC77CCFF}"/>
                </a:ext>
              </a:extLst>
            </p:cNvPr>
            <p:cNvSpPr/>
            <p:nvPr/>
          </p:nvSpPr>
          <p:spPr>
            <a:xfrm>
              <a:off x="3753110" y="2179320"/>
              <a:ext cx="50130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194FE838-41E2-871C-B4EB-089F2A5F6B4B}"/>
                </a:ext>
              </a:extLst>
            </p:cNvPr>
            <p:cNvSpPr txBox="1"/>
            <p:nvPr/>
          </p:nvSpPr>
          <p:spPr>
            <a:xfrm>
              <a:off x="3753110" y="2179320"/>
              <a:ext cx="50130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0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b="1" kern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POSEBNI DIO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hr-HR" sz="2200" kern="1200" dirty="0"/>
                <a:t>Rashodi i izdaci iskazani po organizacijskoj klasifikaciji, izvorima financiranja i ekonomskoj klasifikaciji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5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tekst 3"/>
          <p:cNvSpPr>
            <a:spLocks noGrp="1"/>
          </p:cNvSpPr>
          <p:nvPr>
            <p:ph type="body" idx="1"/>
          </p:nvPr>
        </p:nvSpPr>
        <p:spPr>
          <a:xfrm>
            <a:off x="1125860" y="272828"/>
            <a:ext cx="9145016" cy="81181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hr-HR" sz="5400" u="sng" dirty="0"/>
              <a:t>PRORAČUNSKA NAČELA</a:t>
            </a:r>
            <a:endParaRPr lang="en-US" sz="5400" u="sng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A1D25CE6-A6BF-9962-A1C4-84A5CE16C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813780"/>
              </p:ext>
            </p:extLst>
          </p:nvPr>
        </p:nvGraphicFramePr>
        <p:xfrm>
          <a:off x="981844" y="1340768"/>
          <a:ext cx="8928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:a16="http://schemas.microsoft.com/office/drawing/2014/main" id="{A6EC3717-4DC7-5401-1ADD-E8446DBA15CC}"/>
              </a:ext>
            </a:extLst>
          </p:cNvPr>
          <p:cNvSpPr/>
          <p:nvPr/>
        </p:nvSpPr>
        <p:spPr>
          <a:xfrm>
            <a:off x="10486900" y="678734"/>
            <a:ext cx="1008112" cy="5840997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PRORAČUN OPĆINE IVANKOVO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5943E6AB-1975-94D8-85AD-77A5024D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68" y="332656"/>
            <a:ext cx="10751138" cy="1447056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hr-HR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PRORAČUN MOŽE MIJENJATI?</a:t>
            </a:r>
          </a:p>
        </p:txBody>
      </p:sp>
      <p:graphicFrame>
        <p:nvGraphicFramePr>
          <p:cNvPr id="8" name="Rezervirano mjesto za tekst 5">
            <a:extLst>
              <a:ext uri="{FF2B5EF4-FFF2-40B4-BE49-F238E27FC236}">
                <a16:creationId xmlns:a16="http://schemas.microsoft.com/office/drawing/2014/main" id="{CC714231-E5BF-0833-E94B-BA84ABBB8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221452"/>
              </p:ext>
            </p:extLst>
          </p:nvPr>
        </p:nvGraphicFramePr>
        <p:xfrm>
          <a:off x="678868" y="1851878"/>
          <a:ext cx="7647792" cy="47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0C6FE406-D4DB-3BF9-9328-42987D684CFA}"/>
              </a:ext>
            </a:extLst>
          </p:cNvPr>
          <p:cNvSpPr txBox="1"/>
          <p:nvPr/>
        </p:nvSpPr>
        <p:spPr>
          <a:xfrm>
            <a:off x="8686700" y="1070203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          IVANKOVO</a:t>
            </a: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IVANKOVO</a:t>
            </a:r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</a:t>
            </a:r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IVANKOVO</a:t>
            </a: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pPr algn="r"/>
            <a:endParaRPr lang="hr-HR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  <a:p>
            <a:r>
              <a:rPr lang="hr-HR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rPr>
              <a:t>   IVANKOVO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0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368FACD-D186-9BB6-77CF-E384244E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7" y="1463040"/>
            <a:ext cx="3795317" cy="2690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7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PRORAČUNSKI KORISNIK OPĆINE IVANKOVO</a:t>
            </a:r>
            <a:br>
              <a:rPr lang="en-US" sz="37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12" y="4415246"/>
            <a:ext cx="11979212" cy="2087795"/>
            <a:chOff x="143163" y="5763486"/>
            <a:chExt cx="11982332" cy="73955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2369" y="587829"/>
            <a:ext cx="6503606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F16564F-4FF3-8FA0-985B-66FD3C02800E}"/>
              </a:ext>
            </a:extLst>
          </p:cNvPr>
          <p:cNvSpPr txBox="1"/>
          <p:nvPr/>
        </p:nvSpPr>
        <p:spPr>
          <a:xfrm>
            <a:off x="5654745" y="1463039"/>
            <a:ext cx="5540943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 2026. </a:t>
            </a:r>
            <a:r>
              <a:rPr lang="en-US" sz="3200" dirty="0" err="1"/>
              <a:t>godini</a:t>
            </a:r>
            <a:r>
              <a:rPr lang="en-US" sz="3200" dirty="0"/>
              <a:t> </a:t>
            </a:r>
            <a:r>
              <a:rPr lang="en-US" sz="3200" dirty="0" err="1"/>
              <a:t>planirani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rashodi</a:t>
            </a:r>
            <a:r>
              <a:rPr lang="en-US" sz="3200" dirty="0"/>
              <a:t> za </a:t>
            </a:r>
            <a:r>
              <a:rPr lang="en-US" sz="3200" dirty="0" err="1"/>
              <a:t>redovno</a:t>
            </a:r>
            <a:r>
              <a:rPr lang="en-US" sz="3200" dirty="0"/>
              <a:t> </a:t>
            </a:r>
            <a:r>
              <a:rPr lang="en-US" sz="3200" dirty="0" err="1"/>
              <a:t>obavljanje</a:t>
            </a:r>
            <a:r>
              <a:rPr lang="en-US" sz="3200" dirty="0"/>
              <a:t> </a:t>
            </a:r>
            <a:r>
              <a:rPr lang="en-US" sz="3200" dirty="0" err="1"/>
              <a:t>djelatnosti</a:t>
            </a:r>
            <a:r>
              <a:rPr lang="en-US" sz="3200" dirty="0"/>
              <a:t> </a:t>
            </a:r>
            <a:r>
              <a:rPr lang="en-US" sz="3200" dirty="0" err="1"/>
              <a:t>proračunskog</a:t>
            </a:r>
            <a:r>
              <a:rPr lang="en-US" sz="3200" dirty="0"/>
              <a:t> </a:t>
            </a:r>
            <a:r>
              <a:rPr lang="en-US" sz="3200" dirty="0" err="1"/>
              <a:t>korisnika</a:t>
            </a:r>
            <a:r>
              <a:rPr lang="en-US" sz="3200" dirty="0"/>
              <a:t> u </a:t>
            </a:r>
            <a:r>
              <a:rPr lang="en-US" sz="3200" dirty="0" err="1"/>
              <a:t>iznosu</a:t>
            </a:r>
            <a:r>
              <a:rPr lang="en-US" sz="3200" dirty="0"/>
              <a:t> od 807.000,00 </a:t>
            </a:r>
            <a:r>
              <a:rPr lang="en-US" sz="3200" dirty="0" err="1"/>
              <a:t>eura</a:t>
            </a:r>
            <a:endParaRPr lang="en-US" sz="32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36C945F-18A3-04E0-A3E7-57A8867F8730}"/>
              </a:ext>
            </a:extLst>
          </p:cNvPr>
          <p:cNvSpPr txBox="1"/>
          <p:nvPr/>
        </p:nvSpPr>
        <p:spPr>
          <a:xfrm>
            <a:off x="6886500" y="4963267"/>
            <a:ext cx="3515711" cy="80021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www.vrtic-ivankovo.hr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hr-HR" sz="1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djecjivrticivankovo@gmail.com</a:t>
            </a:r>
            <a:endParaRPr lang="hr-HR" sz="12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Tel.032/443-654</a:t>
            </a:r>
          </a:p>
        </p:txBody>
      </p:sp>
      <p:pic>
        <p:nvPicPr>
          <p:cNvPr id="12" name="Rezervirano mjesto sadržaja 3">
            <a:extLst>
              <a:ext uri="{FF2B5EF4-FFF2-40B4-BE49-F238E27FC236}">
                <a16:creationId xmlns:a16="http://schemas.microsoft.com/office/drawing/2014/main" id="{04D0CD2A-1193-3900-622D-0B997B9DC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280" y="4854900"/>
            <a:ext cx="374441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8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1965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DBCF63A-B704-96AF-2895-6F6D432811FA}"/>
              </a:ext>
            </a:extLst>
          </p:cNvPr>
          <p:cNvSpPr txBox="1"/>
          <p:nvPr/>
        </p:nvSpPr>
        <p:spPr>
          <a:xfrm>
            <a:off x="982479" y="1412776"/>
            <a:ext cx="3426108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PLAN PRORAČUNA ZA 2026. TE PROJEKCIJE ZA 2027. I 2028. – PRIHODI I PRIMICI</a:t>
            </a: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94B48CB8-0C7F-4B95-8A2E-2865509DF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45388"/>
              </p:ext>
            </p:extLst>
          </p:nvPr>
        </p:nvGraphicFramePr>
        <p:xfrm>
          <a:off x="5444038" y="661916"/>
          <a:ext cx="6153539" cy="555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7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31E44-04AF-02EE-6566-08B3512C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4">
            <a:extLst>
              <a:ext uri="{FF2B5EF4-FFF2-40B4-BE49-F238E27FC236}">
                <a16:creationId xmlns:a16="http://schemas.microsoft.com/office/drawing/2014/main" id="{D8A756FB-6AE3-94FF-9E21-327382E59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56">
            <a:extLst>
              <a:ext uri="{FF2B5EF4-FFF2-40B4-BE49-F238E27FC236}">
                <a16:creationId xmlns:a16="http://schemas.microsoft.com/office/drawing/2014/main" id="{B3320848-D4E3-D9FF-5743-9DE98E555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1965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8F7D6FF-61FE-9F3F-301D-960238FFFAB3}"/>
              </a:ext>
            </a:extLst>
          </p:cNvPr>
          <p:cNvSpPr txBox="1"/>
          <p:nvPr/>
        </p:nvSpPr>
        <p:spPr>
          <a:xfrm>
            <a:off x="982479" y="1412776"/>
            <a:ext cx="3426108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PLAN PRORAČUNA ZA 2026. TE PROJEKCIJE ZA 2027. I 2028. – </a:t>
            </a:r>
            <a:r>
              <a:rPr lang="hr-HR" sz="3600" dirty="0"/>
              <a:t>RASHO</a:t>
            </a:r>
            <a:r>
              <a:rPr lang="en-US" sz="3600" dirty="0"/>
              <a:t>DI I </a:t>
            </a:r>
            <a:r>
              <a:rPr lang="hr-HR" sz="3600" dirty="0"/>
              <a:t>IZDA</a:t>
            </a:r>
            <a:r>
              <a:rPr lang="en-US" sz="3600" dirty="0"/>
              <a:t>CI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85C1C58F-59C4-447E-975E-EFC6AD0B2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59699"/>
              </p:ext>
            </p:extLst>
          </p:nvPr>
        </p:nvGraphicFramePr>
        <p:xfrm>
          <a:off x="5518349" y="764704"/>
          <a:ext cx="6120680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7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sustava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02F84-CDFD-457C-9FE9-4C8E4381D0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4F146A-3FDD-4C50-9271-B8630CCA3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FDA68D-7F68-4ED9-8E68-E7D1343C0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1649</Words>
  <Application>Microsoft Office PowerPoint</Application>
  <PresentationFormat>Prilagođeno</PresentationFormat>
  <Paragraphs>299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Century Gothic</vt:lpstr>
      <vt:lpstr>Franklin Gothic Book</vt:lpstr>
      <vt:lpstr>Times New Roman</vt:lpstr>
      <vt:lpstr>Wingdings</vt:lpstr>
      <vt:lpstr>Office Theme</vt:lpstr>
      <vt:lpstr>PRORAČUN ZA 2026. GODINU I PROJEKCIJE ZA 2027. I 2028. GODINU</vt:lpstr>
      <vt:lpstr>PowerPoint prezentacija</vt:lpstr>
      <vt:lpstr>ŠTO JE PRORAČUN?</vt:lpstr>
      <vt:lpstr>SADRŽAJ PRORAČUNA</vt:lpstr>
      <vt:lpstr>PowerPoint prezentacija</vt:lpstr>
      <vt:lpstr>PowerPoint prezentacija</vt:lpstr>
      <vt:lpstr>PRORAČUNSKI KORISNIK OPĆINE IVANKOVO </vt:lpstr>
      <vt:lpstr>PowerPoint prezentacija</vt:lpstr>
      <vt:lpstr>PowerPoint prezentacija</vt:lpstr>
      <vt:lpstr>STRUKTURA PRIHODA POSLOVANJA 2026. (eur) </vt:lpstr>
      <vt:lpstr>STRUKTURA RASHODA POSLOVANJA 2026. (eur)</vt:lpstr>
      <vt:lpstr>Struktura rashoda u proračunu</vt:lpstr>
      <vt:lpstr>PRIHODI POSLOVANJA U USPOREDBI S PRETHODNIM RAZDOBLJEM (eur)</vt:lpstr>
      <vt:lpstr>RASHODI POSLOVANJA U USPOREDBI S PRETHODNIM RAZDOBLJEM (eur)</vt:lpstr>
      <vt:lpstr>PRIHODI OD PRODAJE NEF.IMOVINE U USPOREDBI S PRETHODNIM  RAZDOBLJEM (eur)</vt:lpstr>
      <vt:lpstr>RASHODI ZA NABAVU NEF.IMOVINE U USPOREDBI S PRETHODNIM RAZDOBLJEM (u eur)</vt:lpstr>
      <vt:lpstr>Proračunski programi, projekti i aktivnosti koji se financiraju iz Proračuna za 2026.</vt:lpstr>
      <vt:lpstr>Proračunski programi, projekti i aktivnosti koji se financiraju iz Proračuna za 2026.</vt:lpstr>
      <vt:lpstr>Proračunski programi, projekti i aktivnosti koji se financiraju iz Proračuna za 2026.</vt:lpstr>
      <vt:lpstr>Proračunski programi, projekti i aktivnosti koji se financiraju iz Proračuna za 2026.</vt:lpstr>
      <vt:lpstr>Proračunski programi, projekti i aktivnosti koji se financiraju iz Proračuna za 2026.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PRORAČUN ZA 2024. GODINU I PROJEKCIJE ZA 2025. I 2026. GODINU</dc:title>
  <dc:creator>Općina Ivankovo</dc:creator>
  <cp:lastModifiedBy>Općina Ivankovo</cp:lastModifiedBy>
  <cp:revision>141</cp:revision>
  <dcterms:created xsi:type="dcterms:W3CDTF">2023-12-11T08:47:00Z</dcterms:created>
  <dcterms:modified xsi:type="dcterms:W3CDTF">2025-12-09T08:27:04Z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